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91"/>
  </p:handoutMasterIdLst>
  <p:sldIdLst>
    <p:sldId id="256" r:id="rId2"/>
    <p:sldId id="257" r:id="rId3"/>
    <p:sldId id="259" r:id="rId4"/>
    <p:sldId id="258" r:id="rId5"/>
    <p:sldId id="260" r:id="rId6"/>
    <p:sldId id="262" r:id="rId7"/>
    <p:sldId id="269" r:id="rId8"/>
    <p:sldId id="270" r:id="rId9"/>
    <p:sldId id="263" r:id="rId10"/>
    <p:sldId id="264" r:id="rId11"/>
    <p:sldId id="267" r:id="rId12"/>
    <p:sldId id="265" r:id="rId13"/>
    <p:sldId id="266" r:id="rId14"/>
    <p:sldId id="268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78" r:id="rId24"/>
    <p:sldId id="280" r:id="rId25"/>
    <p:sldId id="281" r:id="rId26"/>
    <p:sldId id="282" r:id="rId27"/>
    <p:sldId id="284" r:id="rId28"/>
    <p:sldId id="283" r:id="rId29"/>
    <p:sldId id="285" r:id="rId30"/>
    <p:sldId id="286" r:id="rId31"/>
    <p:sldId id="287" r:id="rId32"/>
    <p:sldId id="290" r:id="rId33"/>
    <p:sldId id="292" r:id="rId34"/>
    <p:sldId id="293" r:id="rId35"/>
    <p:sldId id="294" r:id="rId36"/>
    <p:sldId id="291" r:id="rId37"/>
    <p:sldId id="295" r:id="rId38"/>
    <p:sldId id="297" r:id="rId39"/>
    <p:sldId id="298" r:id="rId40"/>
    <p:sldId id="296" r:id="rId41"/>
    <p:sldId id="299" r:id="rId42"/>
    <p:sldId id="300" r:id="rId43"/>
    <p:sldId id="301" r:id="rId44"/>
    <p:sldId id="302" r:id="rId45"/>
    <p:sldId id="303" r:id="rId46"/>
    <p:sldId id="304" r:id="rId47"/>
    <p:sldId id="310" r:id="rId48"/>
    <p:sldId id="305" r:id="rId49"/>
    <p:sldId id="306" r:id="rId50"/>
    <p:sldId id="307" r:id="rId51"/>
    <p:sldId id="311" r:id="rId52"/>
    <p:sldId id="312" r:id="rId53"/>
    <p:sldId id="313" r:id="rId54"/>
    <p:sldId id="316" r:id="rId55"/>
    <p:sldId id="315" r:id="rId56"/>
    <p:sldId id="314" r:id="rId57"/>
    <p:sldId id="317" r:id="rId58"/>
    <p:sldId id="318" r:id="rId59"/>
    <p:sldId id="308" r:id="rId60"/>
    <p:sldId id="309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32" r:id="rId72"/>
    <p:sldId id="333" r:id="rId73"/>
    <p:sldId id="329" r:id="rId74"/>
    <p:sldId id="330" r:id="rId75"/>
    <p:sldId id="331" r:id="rId76"/>
    <p:sldId id="334" r:id="rId77"/>
    <p:sldId id="335" r:id="rId78"/>
    <p:sldId id="342" r:id="rId79"/>
    <p:sldId id="343" r:id="rId80"/>
    <p:sldId id="344" r:id="rId81"/>
    <p:sldId id="345" r:id="rId82"/>
    <p:sldId id="346" r:id="rId83"/>
    <p:sldId id="347" r:id="rId84"/>
    <p:sldId id="339" r:id="rId85"/>
    <p:sldId id="340" r:id="rId86"/>
    <p:sldId id="341" r:id="rId87"/>
    <p:sldId id="338" r:id="rId88"/>
    <p:sldId id="348" r:id="rId89"/>
    <p:sldId id="336" r:id="rId90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07F5E-70B2-47C3-BC40-9861C8143375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AC3AC-F71B-47E5-B9E0-C212B02272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2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474DB-5785-4ED8-9155-B79341C14E99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3775-B4A3-4E95-AABA-2AD85FE76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222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474DB-5785-4ED8-9155-B79341C14E99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3775-B4A3-4E95-AABA-2AD85FE76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009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474DB-5785-4ED8-9155-B79341C14E99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3775-B4A3-4E95-AABA-2AD85FE76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21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474DB-5785-4ED8-9155-B79341C14E99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3775-B4A3-4E95-AABA-2AD85FE76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29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474DB-5785-4ED8-9155-B79341C14E99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3775-B4A3-4E95-AABA-2AD85FE76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548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474DB-5785-4ED8-9155-B79341C14E99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3775-B4A3-4E95-AABA-2AD85FE76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958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474DB-5785-4ED8-9155-B79341C14E99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3775-B4A3-4E95-AABA-2AD85FE76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523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474DB-5785-4ED8-9155-B79341C14E99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3775-B4A3-4E95-AABA-2AD85FE76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090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474DB-5785-4ED8-9155-B79341C14E99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3775-B4A3-4E95-AABA-2AD85FE76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100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474DB-5785-4ED8-9155-B79341C14E99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3775-B4A3-4E95-AABA-2AD85FE76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089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474DB-5785-4ED8-9155-B79341C14E99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3775-B4A3-4E95-AABA-2AD85FE76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81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474DB-5785-4ED8-9155-B79341C14E99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D3775-B4A3-4E95-AABA-2AD85FE76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27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treehugger.com/climate-change/watch-glacier-size-city-collapse-video.html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0786" y="188640"/>
            <a:ext cx="7772400" cy="1470025"/>
          </a:xfrm>
        </p:spPr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Glaciated Uplands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6586" y="5105400"/>
            <a:ext cx="6400800" cy="175260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Higher Geography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Physical Environments: Lithosphere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mattalltrades.files.wordpress.com/2011/02/glac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06471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555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TerraNov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33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2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n-GB" dirty="0" smtClean="0"/>
              <a:t>The last episode took place </a:t>
            </a:r>
            <a:r>
              <a:rPr lang="en-GB" dirty="0" smtClean="0">
                <a:solidFill>
                  <a:srgbClr val="FF0000"/>
                </a:solidFill>
              </a:rPr>
              <a:t>10,000 years</a:t>
            </a:r>
            <a:r>
              <a:rPr lang="en-GB" dirty="0" smtClean="0"/>
              <a:t> ago during the Loch Lomond </a:t>
            </a:r>
            <a:r>
              <a:rPr lang="en-GB" dirty="0" err="1" smtClean="0"/>
              <a:t>Readvance</a:t>
            </a:r>
            <a:r>
              <a:rPr lang="en-GB" dirty="0" smtClean="0"/>
              <a:t>.</a:t>
            </a:r>
          </a:p>
          <a:p>
            <a:pPr marL="0" indent="0">
              <a:spcBef>
                <a:spcPct val="50000"/>
              </a:spcBef>
              <a:buNone/>
            </a:pPr>
            <a:endParaRPr lang="en-GB" dirty="0" smtClean="0"/>
          </a:p>
          <a:p>
            <a:pPr marL="0" indent="0">
              <a:spcBef>
                <a:spcPct val="50000"/>
              </a:spcBef>
              <a:buNone/>
            </a:pPr>
            <a:r>
              <a:rPr lang="en-GB" dirty="0" smtClean="0"/>
              <a:t>Temperatures </a:t>
            </a:r>
            <a:r>
              <a:rPr lang="en-GB" dirty="0" smtClean="0">
                <a:solidFill>
                  <a:srgbClr val="FF0000"/>
                </a:solidFill>
              </a:rPr>
              <a:t>dropped</a:t>
            </a:r>
            <a:r>
              <a:rPr lang="en-GB" dirty="0" smtClean="0"/>
              <a:t> by about 3-5 degrees Celsius and caused widespread  erosion in the upland areas and </a:t>
            </a:r>
            <a:r>
              <a:rPr lang="en-GB" b="1" dirty="0" smtClean="0">
                <a:solidFill>
                  <a:srgbClr val="FF0000"/>
                </a:solidFill>
              </a:rPr>
              <a:t>deposition </a:t>
            </a:r>
            <a:r>
              <a:rPr lang="en-GB" dirty="0" smtClean="0"/>
              <a:t>in the lowland areas.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GB" dirty="0" smtClean="0"/>
              <a:t> 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GB" dirty="0" smtClean="0"/>
              <a:t>Intensely glaciated areas like the Cairngorms, NW Highlands and the Lake District are in sharp contrast to the southern areas or lowland areas which have been deposited with glacial </a:t>
            </a:r>
            <a:r>
              <a:rPr lang="en-GB" b="1" dirty="0" smtClean="0">
                <a:solidFill>
                  <a:srgbClr val="FF0000"/>
                </a:solidFill>
              </a:rPr>
              <a:t>drift</a:t>
            </a:r>
            <a:r>
              <a:rPr lang="en-GB" dirty="0" smtClean="0"/>
              <a:t>.</a:t>
            </a:r>
            <a:r>
              <a:rPr lang="en-GB" dirty="0" smtClean="0">
                <a:latin typeface="Comic Sans MS" pitchFamily="66" charset="0"/>
              </a:rPr>
              <a:t>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437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airngorms in Wi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41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y Dalnaspid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33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Processes of Glacial Erosion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00B050"/>
                </a:solidFill>
              </a:rPr>
              <a:t>Freeze </a:t>
            </a:r>
            <a:r>
              <a:rPr lang="en-GB" dirty="0">
                <a:solidFill>
                  <a:srgbClr val="00B050"/>
                </a:solidFill>
              </a:rPr>
              <a:t>Thaw (Frost Shattering</a:t>
            </a:r>
            <a:r>
              <a:rPr lang="en-GB" dirty="0" smtClean="0">
                <a:solidFill>
                  <a:srgbClr val="00B050"/>
                </a:solidFill>
              </a:rPr>
              <a:t>)</a:t>
            </a:r>
          </a:p>
          <a:p>
            <a:pPr marL="0" indent="0">
              <a:buNone/>
            </a:pPr>
            <a:r>
              <a:rPr lang="en-GB" dirty="0" smtClean="0"/>
              <a:t>Water </a:t>
            </a:r>
            <a:r>
              <a:rPr lang="en-GB" dirty="0"/>
              <a:t>in cracks in the rock freezes and expands.</a:t>
            </a:r>
          </a:p>
          <a:p>
            <a:pPr marL="0" indent="0">
              <a:buNone/>
            </a:pPr>
            <a:r>
              <a:rPr lang="en-GB" dirty="0"/>
              <a:t>After many cycles of freezing and thawing lumps of rock are</a:t>
            </a:r>
          </a:p>
          <a:p>
            <a:pPr marL="0" indent="0">
              <a:buNone/>
            </a:pPr>
            <a:r>
              <a:rPr lang="en-GB" dirty="0"/>
              <a:t>broken off.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Plucking</a:t>
            </a: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dirty="0"/>
              <a:t>Glacier ice freezes into cracks in rocks and when the glacier </a:t>
            </a:r>
          </a:p>
          <a:p>
            <a:pPr marL="0" indent="0">
              <a:buNone/>
            </a:pPr>
            <a:r>
              <a:rPr lang="en-GB" dirty="0"/>
              <a:t>moves it pulls out chunks to leave a jagged surface.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GB" dirty="0" smtClean="0">
                <a:solidFill>
                  <a:srgbClr val="0070C0"/>
                </a:solidFill>
              </a:rPr>
              <a:t>Abrasion</a:t>
            </a:r>
            <a:endParaRPr lang="en-GB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dirty="0"/>
              <a:t>Rocks stuck in the ice grind away the bedrock under the</a:t>
            </a:r>
          </a:p>
          <a:p>
            <a:pPr marL="0" indent="0">
              <a:buNone/>
            </a:pPr>
            <a:r>
              <a:rPr lang="en-GB" dirty="0"/>
              <a:t>glacier.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18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Freeze Thaw</a:t>
            </a:r>
            <a:endParaRPr lang="en-GB" dirty="0">
              <a:solidFill>
                <a:srgbClr val="7030A0"/>
              </a:solidFill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159454"/>
              </p:ext>
            </p:extLst>
          </p:nvPr>
        </p:nvGraphicFramePr>
        <p:xfrm>
          <a:off x="681608" y="1408250"/>
          <a:ext cx="3871182" cy="2502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Photo Editor Photo" r:id="rId3" imgW="4420217" imgH="2857899" progId="MSPhotoEd.3">
                  <p:embed/>
                </p:oleObj>
              </mc:Choice>
              <mc:Fallback>
                <p:oleObj name="Photo Editor Photo" r:id="rId3" imgW="4420217" imgH="2857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608" y="1408250"/>
                        <a:ext cx="3871182" cy="250202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278693"/>
              </p:ext>
            </p:extLst>
          </p:nvPr>
        </p:nvGraphicFramePr>
        <p:xfrm>
          <a:off x="4644008" y="4149080"/>
          <a:ext cx="3886472" cy="2485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Photo Editor Photo" r:id="rId5" imgW="4439270" imgH="2838846" progId="MSPhotoEd.3">
                  <p:embed/>
                </p:oleObj>
              </mc:Choice>
              <mc:Fallback>
                <p:oleObj name="Photo Editor Photo" r:id="rId5" imgW="4439270" imgH="283884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4149080"/>
                        <a:ext cx="3886472" cy="248534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675604" y="3657600"/>
            <a:ext cx="4524375" cy="2438400"/>
            <a:chOff x="318" y="2160"/>
            <a:chExt cx="2850" cy="1536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18" y="3066"/>
              <a:ext cx="234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800" dirty="0"/>
                <a:t>Scree - rock fragments broken</a:t>
              </a:r>
            </a:p>
            <a:p>
              <a:r>
                <a:rPr lang="en-GB" sz="1800" dirty="0"/>
                <a:t>off by freeze thaw (frost shattering)</a:t>
              </a: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1392" y="2160"/>
              <a:ext cx="0" cy="72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1488" y="3696"/>
              <a:ext cx="168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971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Plucking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70000" lnSpcReduction="20000"/>
          </a:bodyPr>
          <a:lstStyle/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Glacial </a:t>
            </a:r>
            <a:r>
              <a:rPr lang="en-GB" dirty="0"/>
              <a:t>ice melts due to friction as it goes over an obstacle like a rock mass.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This </a:t>
            </a:r>
            <a:r>
              <a:rPr lang="en-GB" dirty="0"/>
              <a:t>water will almost instantly refreeze because of the overlying pressure of the ice.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It </a:t>
            </a:r>
            <a:r>
              <a:rPr lang="en-GB" dirty="0"/>
              <a:t>re-freezes into the cracks and crevices and as the glacier moves loose pieces of rock are pulled or torn out.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pluckin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07476"/>
            <a:ext cx="4001641" cy="45647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21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Abrasion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4" name="Picture 2" descr="erati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205049" cy="47565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44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Abrasion: Striations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5" name="Picture 4" descr="glacial erosion striations 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6402388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955904"/>
              </p:ext>
            </p:extLst>
          </p:nvPr>
        </p:nvGraphicFramePr>
        <p:xfrm>
          <a:off x="5953944" y="1362472"/>
          <a:ext cx="2895600" cy="206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Photo Editor Photo" r:id="rId4" imgW="2895238" imgH="2066667" progId="MSPhotoEd.3">
                  <p:embed/>
                </p:oleObj>
              </mc:Choice>
              <mc:Fallback>
                <p:oleObj name="Photo Editor Photo" r:id="rId4" imgW="2895238" imgH="20666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944" y="1362472"/>
                        <a:ext cx="2895600" cy="20669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209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Formation of a Corrie</a:t>
            </a:r>
            <a:endParaRPr lang="en-GB" dirty="0">
              <a:solidFill>
                <a:srgbClr val="7030A0"/>
              </a:solidFill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382588" y="1773238"/>
          <a:ext cx="8380412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Bitmap Image" r:id="rId3" imgW="8380952" imgH="2742857" progId="PBrush">
                  <p:embed/>
                </p:oleObj>
              </mc:Choice>
              <mc:Fallback>
                <p:oleObj name="Bitmap Image" r:id="rId3" imgW="8380952" imgH="274285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588" y="1773238"/>
                        <a:ext cx="8380412" cy="36004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3132138" y="3573463"/>
            <a:ext cx="935037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 rot="14004111" flipH="1">
            <a:off x="2773361" y="3455556"/>
            <a:ext cx="573087" cy="639763"/>
          </a:xfrm>
          <a:custGeom>
            <a:avLst/>
            <a:gdLst>
              <a:gd name="T0" fmla="*/ 286544 w 21600"/>
              <a:gd name="T1" fmla="*/ -30 h 21600"/>
              <a:gd name="T2" fmla="*/ 71609 w 21600"/>
              <a:gd name="T3" fmla="*/ 319852 h 21600"/>
              <a:gd name="T4" fmla="*/ 286544 w 21600"/>
              <a:gd name="T5" fmla="*/ 159911 h 21600"/>
              <a:gd name="T6" fmla="*/ 644723 w 21600"/>
              <a:gd name="T7" fmla="*/ 319882 h 21600"/>
              <a:gd name="T8" fmla="*/ 501451 w 21600"/>
              <a:gd name="T9" fmla="*/ 479822 h 21600"/>
              <a:gd name="T10" fmla="*/ 358179 w 21600"/>
              <a:gd name="T11" fmla="*/ 31988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2987675" y="3500438"/>
            <a:ext cx="144463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3132138" y="3429000"/>
            <a:ext cx="1008062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16"/>
          <p:cNvSpPr>
            <a:spLocks noChangeArrowheads="1"/>
          </p:cNvSpPr>
          <p:nvPr/>
        </p:nvSpPr>
        <p:spPr bwMode="auto">
          <a:xfrm rot="19939136">
            <a:off x="3924300" y="3573463"/>
            <a:ext cx="647700" cy="2159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3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Glaciated Uplands Outline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Glacial Ice and the Glacier as a System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Features of Glacial Erosion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Features of Glacial Deposition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Identifying Glacial Features on O.S. Maps</a:t>
            </a:r>
            <a:endParaRPr lang="en-GB" dirty="0"/>
          </a:p>
        </p:txBody>
      </p:sp>
      <p:pic>
        <p:nvPicPr>
          <p:cNvPr id="3074" name="Picture 2" descr="http://imgs.mi9.com/uploads/landscape/2868/cool-moreno-glacier-in-argentina_1280x1024_47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508" y="1844824"/>
            <a:ext cx="4415136" cy="353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8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http://resources.teachnet.ie/ajordan/are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" y="-1"/>
            <a:ext cx="9131633" cy="684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39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http://www.swisseduc.ch/glaciers/glossary/icons/cirq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" y="548680"/>
            <a:ext cx="9140098" cy="587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30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7030A0"/>
                </a:solidFill>
              </a:rPr>
              <a:t>Named Example: </a:t>
            </a:r>
            <a:r>
              <a:rPr lang="en-GB" dirty="0" err="1" smtClean="0">
                <a:solidFill>
                  <a:srgbClr val="7030A0"/>
                </a:solidFill>
              </a:rPr>
              <a:t>Coire</a:t>
            </a:r>
            <a:r>
              <a:rPr lang="en-GB" dirty="0" smtClean="0">
                <a:solidFill>
                  <a:srgbClr val="7030A0"/>
                </a:solidFill>
              </a:rPr>
              <a:t> an </a:t>
            </a:r>
            <a:r>
              <a:rPr lang="en-GB" dirty="0" err="1" smtClean="0">
                <a:solidFill>
                  <a:srgbClr val="7030A0"/>
                </a:solidFill>
              </a:rPr>
              <a:t>Lochain</a:t>
            </a:r>
            <a:r>
              <a:rPr lang="en-GB" dirty="0" smtClean="0">
                <a:solidFill>
                  <a:srgbClr val="7030A0"/>
                </a:solidFill>
              </a:rPr>
              <a:t>, Cairngorms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11266" name="Picture 2" descr="http://www.walkhighlands.co.uk/perthshire/2_17/2_17_3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568271" cy="506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91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7030A0"/>
                </a:solidFill>
              </a:rPr>
              <a:t>Named Example: </a:t>
            </a:r>
            <a:r>
              <a:rPr lang="en-GB" dirty="0" err="1" smtClean="0">
                <a:solidFill>
                  <a:srgbClr val="7030A0"/>
                </a:solidFill>
              </a:rPr>
              <a:t>Coire</a:t>
            </a:r>
            <a:r>
              <a:rPr lang="en-GB" dirty="0" smtClean="0">
                <a:solidFill>
                  <a:srgbClr val="7030A0"/>
                </a:solidFill>
              </a:rPr>
              <a:t> </a:t>
            </a:r>
            <a:r>
              <a:rPr lang="en-GB" dirty="0" err="1" smtClean="0">
                <a:solidFill>
                  <a:srgbClr val="7030A0"/>
                </a:solidFill>
              </a:rPr>
              <a:t>Cas</a:t>
            </a:r>
            <a:r>
              <a:rPr lang="en-GB" dirty="0" smtClean="0">
                <a:solidFill>
                  <a:srgbClr val="7030A0"/>
                </a:solidFill>
              </a:rPr>
              <a:t>, Cairngorms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47902"/>
            <a:ext cx="4114800" cy="4525963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Snow </a:t>
            </a:r>
            <a:r>
              <a:rPr lang="en-GB" dirty="0"/>
              <a:t>collects in </a:t>
            </a:r>
            <a:r>
              <a:rPr lang="en-GB" dirty="0" smtClean="0"/>
              <a:t>hollows.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Snow </a:t>
            </a:r>
            <a:r>
              <a:rPr lang="en-GB" dirty="0"/>
              <a:t>compacts to </a:t>
            </a:r>
            <a:r>
              <a:rPr lang="en-GB" dirty="0" smtClean="0"/>
              <a:t>ice.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Ice </a:t>
            </a:r>
            <a:r>
              <a:rPr lang="en-GB" dirty="0"/>
              <a:t>moves under gravity, lubricated by </a:t>
            </a:r>
            <a:r>
              <a:rPr lang="en-GB" dirty="0" smtClean="0"/>
              <a:t>meltwater.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Ice moves by rotational sliding.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Abrasion </a:t>
            </a:r>
            <a:r>
              <a:rPr lang="en-GB" dirty="0"/>
              <a:t>deepens </a:t>
            </a:r>
            <a:r>
              <a:rPr lang="en-GB" dirty="0" smtClean="0"/>
              <a:t>corrie.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Plucking </a:t>
            </a:r>
            <a:r>
              <a:rPr lang="en-GB" dirty="0"/>
              <a:t>steepens back and </a:t>
            </a:r>
            <a:r>
              <a:rPr lang="en-GB" dirty="0" smtClean="0"/>
              <a:t>sides.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Corrie </a:t>
            </a:r>
            <a:r>
              <a:rPr lang="en-GB" dirty="0" err="1"/>
              <a:t>lochan</a:t>
            </a:r>
            <a:r>
              <a:rPr lang="en-GB" dirty="0"/>
              <a:t> (tarn) may fill hollow.</a:t>
            </a:r>
            <a:r>
              <a:rPr lang="en-GB" dirty="0">
                <a:latin typeface="Times New Roman" pitchFamily="18" charset="0"/>
              </a:rPr>
              <a:t> </a:t>
            </a:r>
          </a:p>
          <a:p>
            <a:endParaRPr lang="en-GB" dirty="0"/>
          </a:p>
        </p:txBody>
      </p:sp>
      <p:pic>
        <p:nvPicPr>
          <p:cNvPr id="5122" name="Picture 2" descr="http://s0.geograph.org.uk/photos/41/96/419612_d83036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05190"/>
            <a:ext cx="3672408" cy="50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74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Simplification Activity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Each of you has been given a sample answer on the formation of a corrie.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Read this carefully.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On lined paper I want you to simplify it down to 6 bullet points.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You should also include an annotated diagram.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Organise your bullet points into 3 headings:</a:t>
            </a:r>
          </a:p>
          <a:p>
            <a:pPr marL="514350" indent="-514350">
              <a:buAutoNum type="arabicPeriod"/>
            </a:pPr>
            <a:r>
              <a:rPr lang="en-GB" dirty="0" smtClean="0">
                <a:solidFill>
                  <a:srgbClr val="FF0000"/>
                </a:solidFill>
              </a:rPr>
              <a:t>Before Glaciation</a:t>
            </a:r>
          </a:p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r>
              <a:rPr lang="en-GB" dirty="0" smtClean="0">
                <a:solidFill>
                  <a:srgbClr val="0070C0"/>
                </a:solidFill>
              </a:rPr>
              <a:t>During Glaciation</a:t>
            </a:r>
          </a:p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r>
              <a:rPr lang="en-GB" dirty="0" smtClean="0">
                <a:solidFill>
                  <a:srgbClr val="00B050"/>
                </a:solidFill>
              </a:rPr>
              <a:t>After Glaciation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95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Arêtes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Arêtes </a:t>
            </a:r>
            <a:r>
              <a:rPr lang="en-GB" dirty="0"/>
              <a:t>are formed when </a:t>
            </a:r>
            <a:r>
              <a:rPr lang="en-GB" dirty="0" smtClean="0">
                <a:solidFill>
                  <a:srgbClr val="FF0000"/>
                </a:solidFill>
              </a:rPr>
              <a:t>2 </a:t>
            </a:r>
            <a:r>
              <a:rPr lang="en-GB" dirty="0"/>
              <a:t>corries are found back to </a:t>
            </a:r>
            <a:r>
              <a:rPr lang="en-GB" dirty="0" smtClean="0"/>
              <a:t>back.</a:t>
            </a: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Plucking</a:t>
            </a:r>
            <a:r>
              <a:rPr lang="en-GB" dirty="0"/>
              <a:t> and </a:t>
            </a:r>
            <a:r>
              <a:rPr lang="en-GB" dirty="0">
                <a:solidFill>
                  <a:srgbClr val="FF0000"/>
                </a:solidFill>
              </a:rPr>
              <a:t>freeze thaw</a:t>
            </a:r>
            <a:r>
              <a:rPr lang="en-GB" dirty="0"/>
              <a:t> action </a:t>
            </a:r>
            <a:r>
              <a:rPr lang="en-GB" dirty="0" smtClean="0"/>
              <a:t>erodes </a:t>
            </a:r>
            <a:r>
              <a:rPr lang="en-GB" dirty="0"/>
              <a:t>the </a:t>
            </a:r>
            <a:r>
              <a:rPr lang="en-GB" dirty="0" err="1" smtClean="0"/>
              <a:t>backwall</a:t>
            </a:r>
            <a:r>
              <a:rPr lang="en-GB" dirty="0" smtClean="0"/>
              <a:t> </a:t>
            </a:r>
            <a:r>
              <a:rPr lang="en-GB" dirty="0"/>
              <a:t>of both corries towards each other</a:t>
            </a:r>
            <a:r>
              <a:rPr lang="en-GB" dirty="0" smtClean="0"/>
              <a:t>.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A </a:t>
            </a:r>
            <a:r>
              <a:rPr lang="en-GB" dirty="0"/>
              <a:t>steep </a:t>
            </a:r>
            <a:r>
              <a:rPr lang="en-GB" dirty="0">
                <a:solidFill>
                  <a:srgbClr val="FF0000"/>
                </a:solidFill>
              </a:rPr>
              <a:t>knife-edged ridge</a:t>
            </a:r>
            <a:r>
              <a:rPr lang="en-GB" dirty="0"/>
              <a:t> of </a:t>
            </a:r>
            <a:r>
              <a:rPr lang="en-GB" dirty="0" smtClean="0"/>
              <a:t>rock is created.</a:t>
            </a:r>
          </a:p>
          <a:p>
            <a:pPr marL="0" indent="0">
              <a:buNone/>
            </a:pPr>
            <a:r>
              <a:rPr lang="en-GB" dirty="0" smtClean="0"/>
              <a:t>Named Example: Striding Edge, Lake District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10" descr="g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005" y="2132856"/>
            <a:ext cx="4011988" cy="358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91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Pyramidal Peaks (Horns)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411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Found </a:t>
            </a:r>
            <a:r>
              <a:rPr lang="en-GB" dirty="0"/>
              <a:t>where </a:t>
            </a:r>
            <a:r>
              <a:rPr lang="en-GB" dirty="0">
                <a:solidFill>
                  <a:srgbClr val="FF0000"/>
                </a:solidFill>
              </a:rPr>
              <a:t>3</a:t>
            </a:r>
            <a:r>
              <a:rPr lang="en-GB" dirty="0"/>
              <a:t> or more corries are located in the same mountainside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Named Example: The Matterhorn, Swiss Alps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8" descr="matterhor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3815511" cy="36193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72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Homework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i="1" dirty="0"/>
              <a:t>With the aid of annotated diagrams, </a:t>
            </a:r>
            <a:r>
              <a:rPr lang="en-GB" i="1" dirty="0">
                <a:solidFill>
                  <a:srgbClr val="FF0000"/>
                </a:solidFill>
              </a:rPr>
              <a:t>explain</a:t>
            </a:r>
            <a:r>
              <a:rPr lang="en-GB" i="1" dirty="0"/>
              <a:t> </a:t>
            </a:r>
            <a:r>
              <a:rPr lang="en-GB" i="1" dirty="0">
                <a:solidFill>
                  <a:srgbClr val="FF0000"/>
                </a:solidFill>
              </a:rPr>
              <a:t>the processes</a:t>
            </a:r>
            <a:r>
              <a:rPr lang="en-GB" i="1" dirty="0"/>
              <a:t> involved in the formation of a </a:t>
            </a:r>
            <a:r>
              <a:rPr lang="en-GB" i="1" dirty="0" smtClean="0">
                <a:solidFill>
                  <a:srgbClr val="FF0000"/>
                </a:solidFill>
              </a:rPr>
              <a:t>corrie.</a:t>
            </a:r>
            <a:r>
              <a:rPr lang="en-GB" i="1" dirty="0" smtClean="0"/>
              <a:t> </a:t>
            </a:r>
          </a:p>
          <a:p>
            <a:pPr marL="0" indent="0">
              <a:buNone/>
            </a:pPr>
            <a:endParaRPr lang="en-GB" i="1" dirty="0" smtClean="0"/>
          </a:p>
          <a:p>
            <a:pPr marL="0" indent="0">
              <a:buNone/>
            </a:pPr>
            <a:r>
              <a:rPr lang="en-GB" i="1" dirty="0" smtClean="0"/>
              <a:t>(</a:t>
            </a:r>
            <a:r>
              <a:rPr lang="en-GB" i="1" dirty="0"/>
              <a:t>9 marks</a:t>
            </a:r>
            <a:r>
              <a:rPr lang="en-GB" i="1" dirty="0" smtClean="0"/>
              <a:t>) </a:t>
            </a:r>
            <a:endParaRPr lang="en-GB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Tips: </a:t>
            </a:r>
            <a:endParaRPr lang="en-GB" dirty="0" smtClean="0"/>
          </a:p>
          <a:p>
            <a:r>
              <a:rPr lang="en-GB" dirty="0" smtClean="0"/>
              <a:t>Must </a:t>
            </a:r>
            <a:r>
              <a:rPr lang="en-GB" dirty="0"/>
              <a:t>have a well annotated diagrams (could be before, during and after glaciation), </a:t>
            </a:r>
            <a:endParaRPr lang="en-GB" dirty="0" smtClean="0"/>
          </a:p>
          <a:p>
            <a:r>
              <a:rPr lang="en-GB" dirty="0" smtClean="0"/>
              <a:t>Explanations </a:t>
            </a:r>
            <a:r>
              <a:rPr lang="en-GB" dirty="0"/>
              <a:t>should include processes at work e.g. abrasion, plucking, rotational sliding and their resulting effects on the land. </a:t>
            </a:r>
            <a:endParaRPr lang="en-GB" dirty="0" smtClean="0"/>
          </a:p>
          <a:p>
            <a:r>
              <a:rPr lang="en-GB" dirty="0" smtClean="0"/>
              <a:t>Refer </a:t>
            </a:r>
            <a:r>
              <a:rPr lang="en-GB" dirty="0"/>
              <a:t>to your diagrams throughout</a:t>
            </a:r>
            <a:r>
              <a:rPr lang="en-GB" dirty="0" smtClean="0"/>
              <a:t>.</a:t>
            </a:r>
          </a:p>
          <a:p>
            <a:r>
              <a:rPr lang="en-GB" dirty="0" smtClean="0"/>
              <a:t>Named example!</a:t>
            </a:r>
            <a:endParaRPr lang="en-GB" dirty="0"/>
          </a:p>
          <a:p>
            <a:endParaRPr lang="en-GB" dirty="0"/>
          </a:p>
        </p:txBody>
      </p:sp>
      <p:pic>
        <p:nvPicPr>
          <p:cNvPr id="12292" name="Picture 4" descr="http://b.vimeocdn.com/ts/343/785/343785758_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3600400" cy="282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98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Summary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So far we have…</a:t>
            </a:r>
          </a:p>
          <a:p>
            <a:r>
              <a:rPr lang="en-GB" dirty="0" smtClean="0"/>
              <a:t>recapped </a:t>
            </a:r>
            <a:r>
              <a:rPr lang="en-GB" dirty="0"/>
              <a:t>the formation of glacial ice and the glacier as a system.</a:t>
            </a:r>
          </a:p>
          <a:p>
            <a:endParaRPr lang="en-GB" dirty="0"/>
          </a:p>
          <a:p>
            <a:r>
              <a:rPr lang="en-GB" dirty="0" smtClean="0"/>
              <a:t>revised </a:t>
            </a:r>
            <a:r>
              <a:rPr lang="en-GB" dirty="0"/>
              <a:t>the glacial history of the British Isles.</a:t>
            </a:r>
          </a:p>
          <a:p>
            <a:endParaRPr lang="en-GB" dirty="0"/>
          </a:p>
          <a:p>
            <a:r>
              <a:rPr lang="en-GB" dirty="0" smtClean="0"/>
              <a:t>revised </a:t>
            </a:r>
            <a:r>
              <a:rPr lang="en-GB" dirty="0"/>
              <a:t>the processes of glacial erosion.</a:t>
            </a:r>
          </a:p>
          <a:p>
            <a:endParaRPr lang="en-GB" dirty="0"/>
          </a:p>
          <a:p>
            <a:r>
              <a:rPr lang="en-GB" dirty="0" smtClean="0"/>
              <a:t>learnt </a:t>
            </a:r>
            <a:r>
              <a:rPr lang="en-GB" dirty="0"/>
              <a:t>the formation of corries, arêtes &amp; pyramidal peaks.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346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Unscramble the Words!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50752" y="2236872"/>
            <a:ext cx="144016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lkpugnic</a:t>
            </a:r>
            <a:endParaRPr lang="en-GB" dirty="0"/>
          </a:p>
        </p:txBody>
      </p:sp>
      <p:sp>
        <p:nvSpPr>
          <p:cNvPr id="8" name="Rounded Rectangle 7"/>
          <p:cNvSpPr/>
          <p:nvPr/>
        </p:nvSpPr>
        <p:spPr>
          <a:xfrm>
            <a:off x="3915048" y="2242024"/>
            <a:ext cx="144016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taialnoort</a:t>
            </a:r>
            <a:r>
              <a:rPr lang="en-GB" dirty="0" smtClean="0"/>
              <a:t> </a:t>
            </a:r>
            <a:r>
              <a:rPr lang="en-GB" dirty="0" err="1" smtClean="0"/>
              <a:t>lpis</a:t>
            </a:r>
            <a:endParaRPr lang="en-GB" dirty="0"/>
          </a:p>
        </p:txBody>
      </p:sp>
      <p:sp>
        <p:nvSpPr>
          <p:cNvPr id="9" name="Rounded Rectangle 8"/>
          <p:cNvSpPr/>
          <p:nvPr/>
        </p:nvSpPr>
        <p:spPr>
          <a:xfrm>
            <a:off x="6507336" y="4428053"/>
            <a:ext cx="144016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ifrn</a:t>
            </a:r>
            <a:endParaRPr lang="en-GB" dirty="0"/>
          </a:p>
        </p:txBody>
      </p:sp>
      <p:sp>
        <p:nvSpPr>
          <p:cNvPr id="10" name="Rounded Rectangle 9"/>
          <p:cNvSpPr/>
          <p:nvPr/>
        </p:nvSpPr>
        <p:spPr>
          <a:xfrm>
            <a:off x="1250752" y="4428053"/>
            <a:ext cx="144016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ioaarbsn</a:t>
            </a: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1250752" y="3320153"/>
            <a:ext cx="144016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ockr</a:t>
            </a:r>
            <a:r>
              <a:rPr lang="en-GB" dirty="0" smtClean="0"/>
              <a:t> </a:t>
            </a:r>
            <a:r>
              <a:rPr lang="en-GB" dirty="0" err="1" smtClean="0"/>
              <a:t>pil</a:t>
            </a:r>
            <a:endParaRPr lang="en-GB" dirty="0"/>
          </a:p>
        </p:txBody>
      </p:sp>
      <p:sp>
        <p:nvSpPr>
          <p:cNvPr id="12" name="Rounded Rectangle 11"/>
          <p:cNvSpPr/>
          <p:nvPr/>
        </p:nvSpPr>
        <p:spPr>
          <a:xfrm>
            <a:off x="3923928" y="3320153"/>
            <a:ext cx="144016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oierC</a:t>
            </a:r>
            <a:r>
              <a:rPr lang="en-GB" dirty="0" smtClean="0"/>
              <a:t> </a:t>
            </a:r>
            <a:r>
              <a:rPr lang="en-GB" dirty="0" err="1" smtClean="0"/>
              <a:t>sCa</a:t>
            </a:r>
            <a:endParaRPr lang="en-GB" dirty="0"/>
          </a:p>
        </p:txBody>
      </p:sp>
      <p:sp>
        <p:nvSpPr>
          <p:cNvPr id="13" name="Rounded Rectangle 12"/>
          <p:cNvSpPr/>
          <p:nvPr/>
        </p:nvSpPr>
        <p:spPr>
          <a:xfrm>
            <a:off x="6507336" y="2236872"/>
            <a:ext cx="144016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qrueic</a:t>
            </a:r>
            <a:endParaRPr lang="en-GB" dirty="0"/>
          </a:p>
        </p:txBody>
      </p:sp>
      <p:sp>
        <p:nvSpPr>
          <p:cNvPr id="14" name="Rounded Rectangle 13"/>
          <p:cNvSpPr/>
          <p:nvPr/>
        </p:nvSpPr>
        <p:spPr>
          <a:xfrm>
            <a:off x="6507336" y="3320153"/>
            <a:ext cx="144016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eLak</a:t>
            </a:r>
            <a:r>
              <a:rPr lang="en-GB" dirty="0" smtClean="0"/>
              <a:t> </a:t>
            </a:r>
            <a:r>
              <a:rPr lang="en-GB" dirty="0" err="1" smtClean="0"/>
              <a:t>iicDtstr</a:t>
            </a:r>
            <a:endParaRPr lang="en-GB" dirty="0"/>
          </a:p>
        </p:txBody>
      </p:sp>
      <p:sp>
        <p:nvSpPr>
          <p:cNvPr id="15" name="Rounded Rectangle 14"/>
          <p:cNvSpPr/>
          <p:nvPr/>
        </p:nvSpPr>
        <p:spPr>
          <a:xfrm>
            <a:off x="3915048" y="4428053"/>
            <a:ext cx="144016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acirelg</a:t>
            </a:r>
            <a:endParaRPr lang="en-GB" dirty="0"/>
          </a:p>
        </p:txBody>
      </p:sp>
      <p:sp>
        <p:nvSpPr>
          <p:cNvPr id="16" name="Rounded Rectangle 15"/>
          <p:cNvSpPr/>
          <p:nvPr/>
        </p:nvSpPr>
        <p:spPr>
          <a:xfrm>
            <a:off x="1250752" y="2236872"/>
            <a:ext cx="1440160" cy="57606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plucking</a:t>
            </a:r>
            <a:endParaRPr lang="en-GB" dirty="0"/>
          </a:p>
        </p:txBody>
      </p:sp>
      <p:sp>
        <p:nvSpPr>
          <p:cNvPr id="17" name="Rounded Rectangle 16"/>
          <p:cNvSpPr/>
          <p:nvPr/>
        </p:nvSpPr>
        <p:spPr>
          <a:xfrm>
            <a:off x="1250752" y="3328111"/>
            <a:ext cx="1440160" cy="57606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</a:t>
            </a:r>
            <a:r>
              <a:rPr lang="en-GB" dirty="0" smtClean="0"/>
              <a:t>ock lip</a:t>
            </a:r>
            <a:endParaRPr lang="en-GB" dirty="0"/>
          </a:p>
        </p:txBody>
      </p:sp>
      <p:sp>
        <p:nvSpPr>
          <p:cNvPr id="18" name="Rounded Rectangle 17"/>
          <p:cNvSpPr/>
          <p:nvPr/>
        </p:nvSpPr>
        <p:spPr>
          <a:xfrm>
            <a:off x="1250752" y="4423999"/>
            <a:ext cx="1440160" cy="57606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abrasion</a:t>
            </a:r>
            <a:endParaRPr lang="en-GB" dirty="0"/>
          </a:p>
        </p:txBody>
      </p:sp>
      <p:sp>
        <p:nvSpPr>
          <p:cNvPr id="19" name="Rounded Rectangle 18"/>
          <p:cNvSpPr/>
          <p:nvPr/>
        </p:nvSpPr>
        <p:spPr>
          <a:xfrm>
            <a:off x="3923928" y="2236872"/>
            <a:ext cx="1440160" cy="57606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rotational slip</a:t>
            </a:r>
            <a:endParaRPr lang="en-GB" dirty="0"/>
          </a:p>
        </p:txBody>
      </p:sp>
      <p:sp>
        <p:nvSpPr>
          <p:cNvPr id="20" name="Rounded Rectangle 19"/>
          <p:cNvSpPr/>
          <p:nvPr/>
        </p:nvSpPr>
        <p:spPr>
          <a:xfrm>
            <a:off x="6507336" y="2242024"/>
            <a:ext cx="1440160" cy="57606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cirque</a:t>
            </a:r>
            <a:endParaRPr lang="en-GB" dirty="0"/>
          </a:p>
        </p:txBody>
      </p:sp>
      <p:sp>
        <p:nvSpPr>
          <p:cNvPr id="21" name="Rounded Rectangle 20"/>
          <p:cNvSpPr/>
          <p:nvPr/>
        </p:nvSpPr>
        <p:spPr>
          <a:xfrm>
            <a:off x="3915048" y="3301821"/>
            <a:ext cx="1440160" cy="57606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Coire</a:t>
            </a:r>
            <a:r>
              <a:rPr lang="en-GB" dirty="0" smtClean="0"/>
              <a:t> </a:t>
            </a:r>
            <a:r>
              <a:rPr lang="en-GB" dirty="0" err="1" smtClean="0"/>
              <a:t>Cas</a:t>
            </a:r>
            <a:endParaRPr lang="en-GB" dirty="0"/>
          </a:p>
        </p:txBody>
      </p:sp>
      <p:sp>
        <p:nvSpPr>
          <p:cNvPr id="22" name="Rounded Rectangle 21"/>
          <p:cNvSpPr/>
          <p:nvPr/>
        </p:nvSpPr>
        <p:spPr>
          <a:xfrm>
            <a:off x="3923928" y="4442759"/>
            <a:ext cx="1440160" cy="57606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glacier</a:t>
            </a:r>
            <a:endParaRPr lang="en-GB" dirty="0"/>
          </a:p>
        </p:txBody>
      </p:sp>
      <p:sp>
        <p:nvSpPr>
          <p:cNvPr id="23" name="Rounded Rectangle 22"/>
          <p:cNvSpPr/>
          <p:nvPr/>
        </p:nvSpPr>
        <p:spPr>
          <a:xfrm>
            <a:off x="6507336" y="3313334"/>
            <a:ext cx="1440160" cy="57606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Lake District</a:t>
            </a:r>
            <a:endParaRPr lang="en-GB" dirty="0"/>
          </a:p>
        </p:txBody>
      </p:sp>
      <p:sp>
        <p:nvSpPr>
          <p:cNvPr id="24" name="Rounded Rectangle 23"/>
          <p:cNvSpPr/>
          <p:nvPr/>
        </p:nvSpPr>
        <p:spPr>
          <a:xfrm>
            <a:off x="6498913" y="4428053"/>
            <a:ext cx="1440160" cy="57606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firn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358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Aims of the lesson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To recap the formation of glacial ice and the glacier as a system.</a:t>
            </a:r>
          </a:p>
          <a:p>
            <a:endParaRPr lang="en-GB" dirty="0"/>
          </a:p>
          <a:p>
            <a:r>
              <a:rPr lang="en-GB" dirty="0" smtClean="0"/>
              <a:t>To revise the glacial history of the British Isles.</a:t>
            </a:r>
          </a:p>
          <a:p>
            <a:endParaRPr lang="en-GB" dirty="0"/>
          </a:p>
          <a:p>
            <a:r>
              <a:rPr lang="en-GB" dirty="0" smtClean="0"/>
              <a:t>To revise the processes of glacial erosion.</a:t>
            </a:r>
          </a:p>
          <a:p>
            <a:endParaRPr lang="en-GB" dirty="0"/>
          </a:p>
          <a:p>
            <a:r>
              <a:rPr lang="en-GB" dirty="0" smtClean="0"/>
              <a:t>To learn the formation of corries, arêtes &amp; pyramidal peaks.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156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Aims of the lesson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To revise the formation of a </a:t>
            </a:r>
          </a:p>
          <a:p>
            <a:pPr lvl="1"/>
            <a:r>
              <a:rPr lang="en-GB" dirty="0" smtClean="0"/>
              <a:t>U-shaped Valley (Glacial Troughs),</a:t>
            </a:r>
          </a:p>
          <a:p>
            <a:pPr lvl="1"/>
            <a:r>
              <a:rPr lang="en-GB" dirty="0" smtClean="0"/>
              <a:t>Hanging Valley</a:t>
            </a:r>
          </a:p>
          <a:p>
            <a:pPr lvl="1"/>
            <a:r>
              <a:rPr lang="en-GB" dirty="0" smtClean="0"/>
              <a:t>Ribbon Loch</a:t>
            </a:r>
          </a:p>
          <a:p>
            <a:endParaRPr lang="en-GB" dirty="0"/>
          </a:p>
          <a:p>
            <a:r>
              <a:rPr lang="en-GB" dirty="0" smtClean="0"/>
              <a:t>To learn the formation of a </a:t>
            </a:r>
            <a:r>
              <a:rPr lang="en-GB" dirty="0" err="1" smtClean="0"/>
              <a:t>Roches</a:t>
            </a:r>
            <a:r>
              <a:rPr lang="en-GB" dirty="0" smtClean="0"/>
              <a:t> Moutonnées</a:t>
            </a:r>
          </a:p>
          <a:p>
            <a:endParaRPr lang="en-GB" dirty="0"/>
          </a:p>
          <a:p>
            <a:r>
              <a:rPr lang="en-GB" dirty="0" smtClean="0"/>
              <a:t>To learn the formation of a Crag &amp; Tail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357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U-Shaped Valley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17410" name="Picture 2" descr="http://www.jchl.co.uk/photos/greenland/Vall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6200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29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hettingern.people.cofc.edu/images/U_shaped_Valley_Hyalite_hi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08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38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66316"/>
            <a:ext cx="7358063" cy="173794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7030A0"/>
                </a:solidFill>
              </a:rPr>
              <a:t>U-Shaped Valley (Glacial Trough)</a:t>
            </a: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1802125"/>
            <a:ext cx="3545086" cy="459320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en-GB" sz="2000" dirty="0">
                <a:cs typeface="Arial" charset="0"/>
              </a:rPr>
              <a:t>When a glacier erodes its valley, a classic U shape is formed, </a:t>
            </a:r>
            <a:r>
              <a:rPr lang="en-GB" sz="2000" dirty="0" smtClean="0">
                <a:cs typeface="Arial" charset="0"/>
              </a:rPr>
              <a:t>with </a:t>
            </a:r>
            <a:r>
              <a:rPr lang="en-GB" sz="2000" dirty="0" smtClean="0">
                <a:solidFill>
                  <a:srgbClr val="00B050"/>
                </a:solidFill>
                <a:cs typeface="Arial" charset="0"/>
              </a:rPr>
              <a:t>steep side walls and a wide flat valley floor</a:t>
            </a:r>
            <a:r>
              <a:rPr lang="en-GB" sz="2000" dirty="0" smtClean="0">
                <a:cs typeface="Arial" charset="0"/>
              </a:rPr>
              <a:t>.</a:t>
            </a:r>
            <a:endParaRPr lang="en-GB" sz="2000" dirty="0">
              <a:cs typeface="Arial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GB" sz="2000" dirty="0">
              <a:cs typeface="Arial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en-GB" sz="2000" dirty="0">
                <a:cs typeface="Arial" charset="0"/>
              </a:rPr>
              <a:t>U shaped valleys start life as V shaped river valleys that existed before glaciation.  </a:t>
            </a:r>
            <a:endParaRPr lang="en-GB" sz="2000" dirty="0" smtClean="0">
              <a:cs typeface="Arial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endParaRPr lang="en-GB" sz="2000" dirty="0"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en-GB" sz="2000" dirty="0">
                <a:solidFill>
                  <a:srgbClr val="FF0000"/>
                </a:solidFill>
                <a:cs typeface="Times New Roman" pitchFamily="18" charset="0"/>
              </a:rPr>
              <a:t>Plucking and freeze-thaw action </a:t>
            </a:r>
            <a:r>
              <a:rPr lang="en-GB" sz="2000" dirty="0">
                <a:cs typeface="Times New Roman" pitchFamily="18" charset="0"/>
              </a:rPr>
              <a:t>truncate spurs of rock and </a:t>
            </a:r>
            <a:r>
              <a:rPr lang="en-GB" sz="2000" dirty="0">
                <a:solidFill>
                  <a:srgbClr val="FF0000"/>
                </a:solidFill>
                <a:cs typeface="Times New Roman" pitchFamily="18" charset="0"/>
              </a:rPr>
              <a:t>steepen</a:t>
            </a:r>
            <a:r>
              <a:rPr lang="en-GB" sz="2000" dirty="0">
                <a:cs typeface="Times New Roman" pitchFamily="18" charset="0"/>
              </a:rPr>
              <a:t> the valley </a:t>
            </a:r>
            <a:r>
              <a:rPr lang="en-GB" sz="2000" dirty="0" smtClean="0">
                <a:cs typeface="Times New Roman" pitchFamily="18" charset="0"/>
              </a:rPr>
              <a:t>sides.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endParaRPr lang="en-GB" sz="2000" dirty="0"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en-GB" sz="2000" dirty="0" smtClean="0">
                <a:solidFill>
                  <a:srgbClr val="0070C0"/>
                </a:solidFill>
                <a:cs typeface="Times New Roman" pitchFamily="18" charset="0"/>
              </a:rPr>
              <a:t>Abrasion </a:t>
            </a:r>
            <a:r>
              <a:rPr lang="en-GB" sz="2000" dirty="0">
                <a:solidFill>
                  <a:srgbClr val="0070C0"/>
                </a:solidFill>
                <a:cs typeface="Times New Roman" pitchFamily="18" charset="0"/>
              </a:rPr>
              <a:t>deepens </a:t>
            </a:r>
            <a:r>
              <a:rPr lang="en-GB" sz="2000" dirty="0">
                <a:cs typeface="Times New Roman" pitchFamily="18" charset="0"/>
              </a:rPr>
              <a:t>and flattens the valley floor. Over time the valley also becomes straighter.</a:t>
            </a:r>
            <a:r>
              <a:rPr lang="en-GB" sz="2000" dirty="0"/>
              <a:t> </a:t>
            </a:r>
            <a:endParaRPr lang="en-GB" sz="2000" dirty="0" smtClean="0"/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endParaRPr lang="en-GB" sz="2000" dirty="0"/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en-GB" sz="2000" dirty="0" smtClean="0"/>
              <a:t>Named Example: Glen Avon, Cairngorms</a:t>
            </a:r>
            <a:endParaRPr lang="en-GB" sz="2000" dirty="0"/>
          </a:p>
        </p:txBody>
      </p:sp>
      <p:pic>
        <p:nvPicPr>
          <p:cNvPr id="6246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703" y="3384351"/>
            <a:ext cx="1598414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48" y="4759524"/>
            <a:ext cx="1607344" cy="165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48" y="1839516"/>
            <a:ext cx="1598414" cy="165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11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509" y="260648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Misfit Stream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After glaciation when the ice melts, the river which originally flowed on the floor of the V-shaped valley may once again begin to flow through the U-shaped valley.</a:t>
            </a:r>
          </a:p>
          <a:p>
            <a:pPr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It is now called a </a:t>
            </a:r>
            <a:r>
              <a:rPr lang="en-GB" dirty="0">
                <a:solidFill>
                  <a:srgbClr val="00B050"/>
                </a:solidFill>
              </a:rPr>
              <a:t>Misfit Stream</a:t>
            </a:r>
            <a:r>
              <a:rPr lang="en-GB" dirty="0"/>
              <a:t>.  It is so called because it looks out of place in the now large valley and also because </a:t>
            </a:r>
            <a:r>
              <a:rPr lang="en-GB" dirty="0">
                <a:solidFill>
                  <a:srgbClr val="0070C0"/>
                </a:solidFill>
              </a:rPr>
              <a:t>it did not contribute to its formation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482" name="Picture 2" descr="http://jmcdgeography.edublogs.org/files/2010/09/Ushaped-vall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76872"/>
            <a:ext cx="4392488" cy="289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32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Ribbon Lochs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dirty="0"/>
              <a:t>At some points in the U-shaped valley, glaciers erode more deeply than </a:t>
            </a:r>
            <a:r>
              <a:rPr lang="en-GB" dirty="0" smtClean="0"/>
              <a:t>elsewhere because:</a:t>
            </a:r>
            <a:endParaRPr lang="en-GB" dirty="0"/>
          </a:p>
          <a:p>
            <a:pPr>
              <a:lnSpc>
                <a:spcPct val="90000"/>
              </a:lnSpc>
              <a:buNone/>
            </a:pPr>
            <a:endParaRPr lang="en-GB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GB" dirty="0" smtClean="0">
                <a:solidFill>
                  <a:srgbClr val="00B050"/>
                </a:solidFill>
              </a:rPr>
              <a:t>the </a:t>
            </a:r>
            <a:r>
              <a:rPr lang="en-GB" dirty="0">
                <a:solidFill>
                  <a:srgbClr val="00B050"/>
                </a:solidFill>
              </a:rPr>
              <a:t>rock was softer and more easily eroded </a:t>
            </a:r>
            <a:endParaRPr lang="en-GB" dirty="0" smtClean="0">
              <a:solidFill>
                <a:srgbClr val="00B050"/>
              </a:solidFill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GB" dirty="0"/>
          </a:p>
          <a:p>
            <a:pPr marL="0" indent="0" algn="ctr">
              <a:lnSpc>
                <a:spcPct val="90000"/>
              </a:lnSpc>
              <a:buNone/>
            </a:pPr>
            <a:r>
              <a:rPr lang="en-GB" i="1" dirty="0" smtClean="0"/>
              <a:t>or</a:t>
            </a:r>
            <a:r>
              <a:rPr lang="en-GB" dirty="0" smtClean="0"/>
              <a:t> 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GB" dirty="0"/>
          </a:p>
          <a:p>
            <a:pPr marL="514350" indent="-514350">
              <a:lnSpc>
                <a:spcPct val="90000"/>
              </a:lnSpc>
              <a:buFont typeface="+mj-lt"/>
              <a:buAutoNum type="arabicPeriod" startAt="2"/>
            </a:pPr>
            <a:r>
              <a:rPr lang="en-GB" dirty="0" smtClean="0">
                <a:solidFill>
                  <a:srgbClr val="0070C0"/>
                </a:solidFill>
              </a:rPr>
              <a:t>the </a:t>
            </a:r>
            <a:r>
              <a:rPr lang="en-GB" dirty="0">
                <a:solidFill>
                  <a:srgbClr val="0070C0"/>
                </a:solidFill>
              </a:rPr>
              <a:t>ice was thicker at this point and therefore more powerful</a:t>
            </a:r>
            <a:r>
              <a:rPr lang="en-GB" dirty="0" smtClean="0">
                <a:solidFill>
                  <a:srgbClr val="0070C0"/>
                </a:solidFill>
              </a:rPr>
              <a:t>.</a:t>
            </a:r>
            <a:endParaRPr lang="en-GB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GB" dirty="0"/>
          </a:p>
          <a:p>
            <a:pPr marL="0" indent="0">
              <a:lnSpc>
                <a:spcPct val="90000"/>
              </a:lnSpc>
              <a:buNone/>
            </a:pPr>
            <a:r>
              <a:rPr lang="en-GB" dirty="0"/>
              <a:t>Where ice did this, it would create an </a:t>
            </a:r>
            <a:r>
              <a:rPr lang="en-GB" dirty="0">
                <a:solidFill>
                  <a:srgbClr val="FF0000"/>
                </a:solidFill>
              </a:rPr>
              <a:t>overdeepened hollow</a:t>
            </a:r>
            <a:r>
              <a:rPr lang="en-GB" dirty="0"/>
              <a:t> which after glaciation filled with meltwater to become a </a:t>
            </a:r>
            <a:r>
              <a:rPr lang="en-GB" dirty="0" smtClean="0"/>
              <a:t>Ribbon Loch.</a:t>
            </a:r>
            <a:endParaRPr lang="en-GB" dirty="0"/>
          </a:p>
          <a:p>
            <a:pPr>
              <a:lnSpc>
                <a:spcPct val="90000"/>
              </a:lnSpc>
              <a:buNone/>
            </a:pPr>
            <a:endParaRPr lang="en-GB" dirty="0"/>
          </a:p>
          <a:p>
            <a:pPr marL="0" indent="0">
              <a:lnSpc>
                <a:spcPct val="90000"/>
              </a:lnSpc>
              <a:buNone/>
            </a:pPr>
            <a:r>
              <a:rPr lang="en-GB" dirty="0"/>
              <a:t>The lake takes on the same shape as the valley in which it was formed – so tends to be long and quite narrow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Named Example: Loch Avon, Cairngorms</a:t>
            </a:r>
            <a:endParaRPr lang="en-GB" dirty="0"/>
          </a:p>
        </p:txBody>
      </p:sp>
      <p:pic>
        <p:nvPicPr>
          <p:cNvPr id="22530" name="Picture 2" descr="http://www.coolgeography.co.uk/GCSE/Year%2010/PhysicalWorld/Glacial%20Landforms/U%20shaped%20vall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3155230" cy="467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65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farm3.staticflickr.com/2091/2320474245_b9812edfc7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4067"/>
            <a:ext cx="8769057" cy="600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691679" y="156192"/>
            <a:ext cx="574472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Draw an annotated fieldsketch of this landscape to show evidence of glaciation.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536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7030A0"/>
                </a:solidFill>
              </a:rPr>
              <a:t>Roches</a:t>
            </a:r>
            <a:r>
              <a:rPr lang="en-GB" dirty="0" smtClean="0">
                <a:solidFill>
                  <a:srgbClr val="7030A0"/>
                </a:solidFill>
              </a:rPr>
              <a:t> Moutonnées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As a glacier flows down a valley it will encounter more resistant rock types.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If it cannot completely erode the rock it will instead smooth one side by abrasion and pluck rocks from the other.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These landforms allow us to see what direction glaciers where flowing in.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Examples found in </a:t>
            </a:r>
            <a:r>
              <a:rPr lang="en-GB" dirty="0" err="1" smtClean="0"/>
              <a:t>Grantown</a:t>
            </a:r>
            <a:r>
              <a:rPr lang="en-GB" dirty="0" smtClean="0"/>
              <a:t> on Spey.</a:t>
            </a:r>
            <a:endParaRPr lang="en-GB" dirty="0"/>
          </a:p>
        </p:txBody>
      </p:sp>
      <p:pic>
        <p:nvPicPr>
          <p:cNvPr id="24582" name="Picture 6" descr="http://1.bp.blogspot.com/-hvf5GoEcow0/URsUpSvg5ZI/AAAAAAAACx8/GOSMky3snaY/s1600/roc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95292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73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cgz.e2bn.net/e2bn/leas/c99/schools/cgz/accounts/staff/rchambers/GeoBytes/AS%20A2/A2/Glaciation.Web/Glaciation_photographs/Rochemoutonne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920880" cy="608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59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Diagram Memory Activity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7513" indent="0" algn="ctr">
              <a:buNone/>
            </a:pPr>
            <a:r>
              <a:rPr lang="en-US" dirty="0"/>
              <a:t>In groups, you are going to learn about the formation of a </a:t>
            </a:r>
            <a:r>
              <a:rPr lang="en-US" dirty="0" err="1" smtClean="0"/>
              <a:t>roches</a:t>
            </a:r>
            <a:r>
              <a:rPr lang="en-US" dirty="0" smtClean="0"/>
              <a:t> </a:t>
            </a:r>
            <a:r>
              <a:rPr lang="en-US" dirty="0" err="1" smtClean="0"/>
              <a:t>moutonnées</a:t>
            </a:r>
            <a:r>
              <a:rPr lang="en-US" dirty="0" smtClean="0"/>
              <a:t>.</a:t>
            </a:r>
            <a:endParaRPr lang="en-US" dirty="0"/>
          </a:p>
          <a:p>
            <a:pPr marL="417513" indent="0" algn="ctr">
              <a:buNone/>
            </a:pPr>
            <a:endParaRPr lang="en-US" dirty="0" smtClean="0"/>
          </a:p>
          <a:p>
            <a:pPr marL="417513" indent="0" algn="ctr">
              <a:buNone/>
            </a:pPr>
            <a:r>
              <a:rPr lang="en-US" dirty="0" smtClean="0"/>
              <a:t>Each </a:t>
            </a:r>
            <a:r>
              <a:rPr lang="en-US" dirty="0"/>
              <a:t>of you will create an exact copy of my diagram.</a:t>
            </a:r>
          </a:p>
          <a:p>
            <a:pPr marL="417513" indent="0" algn="ctr">
              <a:buNone/>
            </a:pPr>
            <a:endParaRPr lang="en-US" dirty="0" smtClean="0"/>
          </a:p>
          <a:p>
            <a:pPr marL="417513" indent="0" algn="ctr">
              <a:buNone/>
            </a:pPr>
            <a:r>
              <a:rPr lang="en-US" dirty="0" smtClean="0"/>
              <a:t>You </a:t>
            </a:r>
            <a:r>
              <a:rPr lang="en-US" dirty="0"/>
              <a:t>will come up to the front in turns and bring back information to your group.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1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jpl.nasa.gov/images/ipy/20090330/chapman-brow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50" y="908720"/>
            <a:ext cx="9166950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8153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http://cgz.e2bn.net/e2bn/leas/c99/schools/cgz/accounts/staff/rchambers/GeoBytes/AS%20A2/A2/Glaciation.Web/Snowdonia_images/Roche.form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488832" cy="578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26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Crag &amp; Tail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Formed when hard, resistant rock shields softer rock  behind it from glacial erosion.</a:t>
            </a:r>
            <a:endParaRPr lang="en-GB" dirty="0"/>
          </a:p>
        </p:txBody>
      </p:sp>
      <p:pic>
        <p:nvPicPr>
          <p:cNvPr id="26626" name="Picture 2" descr="http://www.bbc.co.uk/bitesize/standard/geography/images/glac_01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7"/>
            <a:ext cx="8087738" cy="367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17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Named Example: Edinburgh Castle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27650" name="Picture 2" descr="http://cn2.wnet.org/wliw/21pressroom/files/2010/11/Edinburgh_Cas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50853"/>
            <a:ext cx="6408712" cy="512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19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Summary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So far we have…</a:t>
            </a:r>
          </a:p>
          <a:p>
            <a:r>
              <a:rPr lang="en-GB" dirty="0" smtClean="0"/>
              <a:t>revised </a:t>
            </a:r>
            <a:r>
              <a:rPr lang="en-GB" dirty="0"/>
              <a:t>the formation of a </a:t>
            </a:r>
          </a:p>
          <a:p>
            <a:pPr lvl="1"/>
            <a:r>
              <a:rPr lang="en-GB" dirty="0"/>
              <a:t>U-shaped Valley (Glacial Troughs),</a:t>
            </a:r>
          </a:p>
          <a:p>
            <a:pPr lvl="1"/>
            <a:r>
              <a:rPr lang="en-GB" dirty="0"/>
              <a:t>Hanging Valley</a:t>
            </a:r>
          </a:p>
          <a:p>
            <a:pPr lvl="1"/>
            <a:r>
              <a:rPr lang="en-GB" dirty="0"/>
              <a:t>Ribbon Loch</a:t>
            </a:r>
          </a:p>
          <a:p>
            <a:endParaRPr lang="en-GB" dirty="0"/>
          </a:p>
          <a:p>
            <a:r>
              <a:rPr lang="en-GB" dirty="0" smtClean="0"/>
              <a:t>learnt </a:t>
            </a:r>
            <a:r>
              <a:rPr lang="en-GB" dirty="0"/>
              <a:t>the formation of a </a:t>
            </a:r>
            <a:r>
              <a:rPr lang="en-GB" dirty="0" err="1"/>
              <a:t>Roches</a:t>
            </a:r>
            <a:r>
              <a:rPr lang="en-GB" dirty="0"/>
              <a:t> Moutonnées</a:t>
            </a:r>
          </a:p>
          <a:p>
            <a:endParaRPr lang="en-GB" dirty="0"/>
          </a:p>
          <a:p>
            <a:r>
              <a:rPr lang="en-GB" dirty="0" smtClean="0"/>
              <a:t>learnt </a:t>
            </a:r>
            <a:r>
              <a:rPr lang="en-GB" dirty="0"/>
              <a:t>the formation of a Crag &amp; </a:t>
            </a:r>
            <a:r>
              <a:rPr lang="en-GB" dirty="0" smtClean="0"/>
              <a:t>Tail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899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Past Paper Question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466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 smtClean="0"/>
              <a:t>Choose one feature of glacial erosion visible in the image.  With the aid of a diagram explain its formation. (4 Marks)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81090"/>
            <a:ext cx="6281142" cy="4172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14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Aims of the lesson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To learn about the formation of drumlins</a:t>
            </a:r>
            <a:r>
              <a:rPr lang="en-GB" dirty="0" smtClean="0"/>
              <a:t>.</a:t>
            </a:r>
          </a:p>
          <a:p>
            <a:r>
              <a:rPr lang="en-GB" dirty="0" smtClean="0"/>
              <a:t>To learn about the formation of ice marginal moraines:</a:t>
            </a:r>
          </a:p>
          <a:p>
            <a:pPr lvl="1"/>
            <a:r>
              <a:rPr lang="en-GB" dirty="0" smtClean="0"/>
              <a:t>Terminal</a:t>
            </a:r>
          </a:p>
          <a:p>
            <a:pPr lvl="1"/>
            <a:r>
              <a:rPr lang="en-GB" dirty="0" smtClean="0"/>
              <a:t>Lateral </a:t>
            </a:r>
          </a:p>
          <a:p>
            <a:pPr lvl="1"/>
            <a:r>
              <a:rPr lang="en-GB" dirty="0" smtClean="0"/>
              <a:t>Medial</a:t>
            </a:r>
          </a:p>
          <a:p>
            <a:r>
              <a:rPr lang="en-GB" dirty="0" smtClean="0"/>
              <a:t>To learn about the formation of erratics.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219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Landforms of Glacial Deposition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The overall name given to material deposited by a glacier is </a:t>
            </a:r>
            <a:r>
              <a:rPr lang="en-GB" dirty="0" smtClean="0">
                <a:solidFill>
                  <a:srgbClr val="FF0000"/>
                </a:solidFill>
              </a:rPr>
              <a:t>drift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Drift can be divided into 2 groups:</a:t>
            </a:r>
          </a:p>
          <a:p>
            <a:pPr marL="514350" indent="-514350">
              <a:buAutoNum type="arabicPeriod"/>
            </a:pPr>
            <a:r>
              <a:rPr lang="en-GB" dirty="0" smtClean="0">
                <a:solidFill>
                  <a:srgbClr val="0070C0"/>
                </a:solidFill>
              </a:rPr>
              <a:t>Till</a:t>
            </a:r>
            <a:r>
              <a:rPr lang="en-GB" dirty="0" smtClean="0"/>
              <a:t>: Sediments directly deposited by the ice.</a:t>
            </a:r>
          </a:p>
          <a:p>
            <a:pPr marL="514350" indent="-514350">
              <a:buAutoNum type="arabicPeriod"/>
            </a:pPr>
            <a:r>
              <a:rPr lang="en-GB" dirty="0" smtClean="0">
                <a:solidFill>
                  <a:srgbClr val="00B050"/>
                </a:solidFill>
              </a:rPr>
              <a:t>Fluvioglacial Deposits</a:t>
            </a:r>
            <a:r>
              <a:rPr lang="en-GB" dirty="0" smtClean="0"/>
              <a:t>: Sediments that are deposited by glacial meltwater.</a:t>
            </a:r>
          </a:p>
        </p:txBody>
      </p:sp>
    </p:spTree>
    <p:extLst>
      <p:ext uri="{BB962C8B-B14F-4D97-AF65-F5344CB8AC3E}">
        <p14:creationId xmlns:p14="http://schemas.microsoft.com/office/powerpoint/2010/main" val="237786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Till Deposits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Till deposited by the glacier results in the formation of two main landforms:</a:t>
            </a:r>
          </a:p>
          <a:p>
            <a:pPr marL="0" indent="0">
              <a:buNone/>
            </a:pPr>
            <a:endParaRPr lang="en-GB" dirty="0"/>
          </a:p>
          <a:p>
            <a:pPr marL="514350" indent="-514350">
              <a:buAutoNum type="arabicPeriod"/>
            </a:pPr>
            <a:r>
              <a:rPr lang="en-GB" dirty="0" smtClean="0">
                <a:solidFill>
                  <a:srgbClr val="FF0000"/>
                </a:solidFill>
              </a:rPr>
              <a:t>Drumlins</a:t>
            </a:r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r>
              <a:rPr lang="en-GB" dirty="0" smtClean="0">
                <a:solidFill>
                  <a:srgbClr val="0070C0"/>
                </a:solidFill>
              </a:rPr>
              <a:t>Moraines</a:t>
            </a:r>
          </a:p>
          <a:p>
            <a:pPr marL="514350" indent="-514350">
              <a:buAutoNum type="arabicPeriod"/>
            </a:pPr>
            <a:endParaRPr lang="en-GB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dirty="0" smtClean="0"/>
              <a:t>Till is unsorted, made up of different sizes and types of rock e.g. boulder clay</a:t>
            </a:r>
            <a:endParaRPr lang="en-GB" dirty="0"/>
          </a:p>
        </p:txBody>
      </p:sp>
      <p:pic>
        <p:nvPicPr>
          <p:cNvPr id="29698" name="Picture 2" descr="http://pubs.usgs.gov/of/2004/1216/tz/images/till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297" y="2217936"/>
            <a:ext cx="4048895" cy="276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97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78594"/>
            <a:ext cx="7358063" cy="17145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7030A0"/>
                </a:solidFill>
              </a:rPr>
              <a:t>Drumlins</a:t>
            </a:r>
          </a:p>
        </p:txBody>
      </p:sp>
      <p:sp>
        <p:nvSpPr>
          <p:cNvPr id="1351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552" y="1616831"/>
            <a:ext cx="3795117" cy="4662413"/>
          </a:xfrm>
        </p:spPr>
        <p:txBody>
          <a:bodyPr>
            <a:normAutofit lnSpcReduction="10000"/>
          </a:bodyPr>
          <a:lstStyle/>
          <a:p>
            <a:pPr marL="187517" indent="0">
              <a:buSzPct val="52000"/>
              <a:buNone/>
            </a:pPr>
            <a:r>
              <a:rPr lang="en-US" dirty="0" smtClean="0"/>
              <a:t>Streamlined hillocks formed of till with a core of rock.</a:t>
            </a:r>
          </a:p>
          <a:p>
            <a:pPr marL="187517" indent="0">
              <a:buSzPct val="52000"/>
              <a:buNone/>
            </a:pPr>
            <a:r>
              <a:rPr lang="en-US" dirty="0" smtClean="0"/>
              <a:t>Often found in groups.</a:t>
            </a:r>
          </a:p>
          <a:p>
            <a:pPr marL="187517" indent="0">
              <a:buSzPct val="52000"/>
              <a:buNone/>
            </a:pPr>
            <a:r>
              <a:rPr lang="en-US" dirty="0" smtClean="0"/>
              <a:t>Steeper </a:t>
            </a:r>
            <a:r>
              <a:rPr lang="en-US" dirty="0" err="1" smtClean="0">
                <a:solidFill>
                  <a:srgbClr val="0070C0"/>
                </a:solidFill>
              </a:rPr>
              <a:t>stoss</a:t>
            </a:r>
            <a:r>
              <a:rPr lang="en-US" dirty="0" smtClean="0"/>
              <a:t> side than </a:t>
            </a:r>
            <a:r>
              <a:rPr lang="en-US" dirty="0" smtClean="0">
                <a:solidFill>
                  <a:srgbClr val="FF0000"/>
                </a:solidFill>
              </a:rPr>
              <a:t>lee</a:t>
            </a:r>
            <a:r>
              <a:rPr lang="en-US" dirty="0" smtClean="0"/>
              <a:t> side.</a:t>
            </a:r>
          </a:p>
          <a:p>
            <a:pPr marL="187517" indent="0">
              <a:buSzPct val="52000"/>
              <a:buNone/>
            </a:pPr>
            <a:r>
              <a:rPr lang="en-US" dirty="0" smtClean="0"/>
              <a:t>Indicate direction of ice flow.</a:t>
            </a:r>
          </a:p>
          <a:p>
            <a:pPr marL="187517" indent="0">
              <a:buSzPct val="52000"/>
              <a:buNone/>
            </a:pPr>
            <a:endParaRPr lang="en-US" dirty="0" smtClean="0"/>
          </a:p>
        </p:txBody>
      </p:sp>
      <p:pic>
        <p:nvPicPr>
          <p:cNvPr id="135172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67" y="2407667"/>
            <a:ext cx="4215929" cy="308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93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77478"/>
            <a:ext cx="7358063" cy="1715616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7030A0"/>
                </a:solidFill>
              </a:rPr>
              <a:t>Drumlins</a:t>
            </a:r>
          </a:p>
        </p:txBody>
      </p:sp>
      <p:pic>
        <p:nvPicPr>
          <p:cNvPr id="136195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33" y="1486793"/>
            <a:ext cx="7108031" cy="529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68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What is a Glacier?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266700" indent="0">
              <a:buSzPct val="52000"/>
              <a:buNone/>
              <a:defRPr/>
            </a:pPr>
            <a:r>
              <a:rPr lang="en-US" sz="2400" dirty="0" smtClean="0"/>
              <a:t>A </a:t>
            </a:r>
            <a:r>
              <a:rPr lang="en-US" sz="2400" dirty="0"/>
              <a:t>glacier is a large, flowing river of ice that usually moves very slowly</a:t>
            </a:r>
            <a:r>
              <a:rPr lang="en-US" sz="2400" dirty="0" smtClean="0"/>
              <a:t>.</a:t>
            </a:r>
          </a:p>
          <a:p>
            <a:pPr marL="266700" indent="0">
              <a:buSzPct val="37000"/>
              <a:buNone/>
              <a:defRPr/>
            </a:pPr>
            <a:r>
              <a:rPr lang="en-GB" sz="2400" dirty="0">
                <a:hlinkClick r:id="rId2"/>
              </a:rPr>
              <a:t>Largest calving event ever seen</a:t>
            </a:r>
            <a:endParaRPr lang="en-US" sz="2300" dirty="0"/>
          </a:p>
          <a:p>
            <a:pPr marL="444500" lvl="1" indent="0">
              <a:spcBef>
                <a:spcPts val="2500"/>
              </a:spcBef>
              <a:buSzPct val="52000"/>
              <a:buNone/>
              <a:defRPr/>
            </a:pPr>
            <a:r>
              <a:rPr lang="en-US" sz="2300" dirty="0"/>
              <a:t>Slow - </a:t>
            </a:r>
            <a:r>
              <a:rPr lang="en-US" sz="2300" dirty="0" err="1"/>
              <a:t>Metres</a:t>
            </a:r>
            <a:r>
              <a:rPr lang="en-US" sz="2300" dirty="0"/>
              <a:t> per year.</a:t>
            </a:r>
          </a:p>
          <a:p>
            <a:pPr marL="444500" lvl="1" indent="0">
              <a:spcBef>
                <a:spcPts val="2500"/>
              </a:spcBef>
              <a:buSzPct val="52000"/>
              <a:buNone/>
              <a:defRPr/>
            </a:pPr>
            <a:r>
              <a:rPr lang="en-US" sz="2300" dirty="0"/>
              <a:t>Fast - 20m per day (</a:t>
            </a:r>
            <a:r>
              <a:rPr lang="en-US" sz="2300" dirty="0" err="1"/>
              <a:t>Jakobshavn</a:t>
            </a:r>
            <a:r>
              <a:rPr lang="en-US" sz="2300" dirty="0"/>
              <a:t> </a:t>
            </a:r>
            <a:r>
              <a:rPr lang="en-US" sz="2300" dirty="0" err="1"/>
              <a:t>Isbrae</a:t>
            </a:r>
            <a:r>
              <a:rPr lang="en-US" sz="2300" dirty="0"/>
              <a:t> - Greenland)</a:t>
            </a:r>
          </a:p>
          <a:p>
            <a:pPr marL="266700" indent="0">
              <a:buSzPct val="52000"/>
              <a:buNone/>
              <a:defRPr/>
            </a:pPr>
            <a:endParaRPr lang="en-US" sz="24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4784"/>
            <a:ext cx="3203848" cy="445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/>
          </p:cNvSpPr>
          <p:nvPr/>
        </p:nvSpPr>
        <p:spPr bwMode="auto">
          <a:xfrm>
            <a:off x="5057142" y="6021288"/>
            <a:ext cx="32416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rgbClr val="343434"/>
                </a:solidFill>
                <a:ea typeface="Gill Sans" charset="0"/>
                <a:cs typeface="Gill Sans" charset="0"/>
              </a:rPr>
              <a:t>Athabasca Glacier, Canada</a:t>
            </a:r>
          </a:p>
        </p:txBody>
      </p:sp>
    </p:spTree>
    <p:extLst>
      <p:ext uri="{BB962C8B-B14F-4D97-AF65-F5344CB8AC3E}">
        <p14:creationId xmlns:p14="http://schemas.microsoft.com/office/powerpoint/2010/main" val="113036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landforms.eu/Lothian/images/druml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54189"/>
            <a:ext cx="8775218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1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www.soil-net.com/album/Water/Glaciers_Icebergs/slides/Honnister%20Pass%20drumlin%20field%2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0"/>
            <a:ext cx="9139165" cy="685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12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Moraines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These are ridges of till that build up along the margins of a glacier.</a:t>
            </a:r>
          </a:p>
          <a:p>
            <a:pPr marL="0" indent="0">
              <a:buNone/>
            </a:pPr>
            <a:r>
              <a:rPr lang="en-GB" dirty="0" smtClean="0"/>
              <a:t>They are mainly as a result of:</a:t>
            </a:r>
          </a:p>
          <a:p>
            <a:pPr marL="0" indent="0">
              <a:buNone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dumping of debris from melting ice.</a:t>
            </a:r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Material being pushed in front of the glacier.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105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1. Terminal Moraines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Mark </a:t>
            </a:r>
            <a:r>
              <a:rPr lang="en-GB" dirty="0" smtClean="0">
                <a:solidFill>
                  <a:srgbClr val="FF0000"/>
                </a:solidFill>
              </a:rPr>
              <a:t>maximum extent </a:t>
            </a:r>
            <a:r>
              <a:rPr lang="en-GB" dirty="0" smtClean="0"/>
              <a:t>of the glacial advance.</a:t>
            </a:r>
          </a:p>
          <a:p>
            <a:pPr marL="0" indent="0">
              <a:buNone/>
            </a:pPr>
            <a:r>
              <a:rPr lang="en-GB" dirty="0" smtClean="0"/>
              <a:t>Mound of till running across the valley at right angles to glacier flow.</a:t>
            </a:r>
          </a:p>
          <a:p>
            <a:pPr marL="0" indent="0">
              <a:buNone/>
            </a:pPr>
            <a:r>
              <a:rPr lang="en-GB" dirty="0" smtClean="0"/>
              <a:t>After glaciation these ridges hold back </a:t>
            </a:r>
            <a:r>
              <a:rPr lang="en-GB" dirty="0" smtClean="0">
                <a:solidFill>
                  <a:srgbClr val="FF0000"/>
                </a:solidFill>
              </a:rPr>
              <a:t>lochs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36868" name="Picture 4" descr="http://img.geocaching.com/user/eef58236-8ae5-4b13-8f06-00e489613fe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87" y="1844824"/>
            <a:ext cx="4221553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05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img.dictionary.com/terminal_moraine-106546-400-2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81359" cy="637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79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2. Lateral Moraines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Develop on the edge of an advancing glacier.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Form from debris eroded by the advancing ice on the valley sides.</a:t>
            </a:r>
            <a:endParaRPr lang="en-GB" dirty="0"/>
          </a:p>
        </p:txBody>
      </p:sp>
      <p:pic>
        <p:nvPicPr>
          <p:cNvPr id="37890" name="Picture 2" descr="http://skywalker.cochise.edu/wellerr/physglg-draw/glaciers/6mora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432048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61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sidc.org/cryosphere/glaciers/gallery/images/bylot_island_valley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544785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89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3. Medial Moraines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106688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These form when two glaciers flow together.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The lateral moraines of each glacier merge to form a medial moraine.</a:t>
            </a:r>
            <a:endParaRPr lang="en-GB" dirty="0"/>
          </a:p>
        </p:txBody>
      </p:sp>
      <p:pic>
        <p:nvPicPr>
          <p:cNvPr id="40962" name="Picture 2" descr="http://www.jovial.on.ca/vica/Arctic/Kluane/Yuk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60848"/>
            <a:ext cx="550861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90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libwiki.mcmaster.ca/clip/uploads/Main/medialmora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5" y="1340768"/>
            <a:ext cx="916946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86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7030A0"/>
                </a:solidFill>
              </a:rPr>
              <a:t>Erratics</a:t>
            </a:r>
          </a:p>
        </p:txBody>
      </p:sp>
      <p:pic>
        <p:nvPicPr>
          <p:cNvPr id="139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34" y="1489026"/>
            <a:ext cx="6527602" cy="489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24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0"/>
            <a:ext cx="7358063" cy="2071688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7030A0"/>
                </a:solidFill>
              </a:rPr>
              <a:t>Glacier Formation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76226" y="1809379"/>
            <a:ext cx="3545086" cy="4560838"/>
          </a:xfrm>
        </p:spPr>
        <p:txBody>
          <a:bodyPr>
            <a:noAutofit/>
          </a:bodyPr>
          <a:lstStyle/>
          <a:p>
            <a:pPr marL="191746" indent="0">
              <a:buClr>
                <a:srgbClr val="343434"/>
              </a:buClr>
              <a:buNone/>
            </a:pPr>
            <a:r>
              <a:rPr lang="en-US" sz="2400" dirty="0">
                <a:solidFill>
                  <a:srgbClr val="343434"/>
                </a:solidFill>
              </a:rPr>
              <a:t>Glaciers form when snow is </a:t>
            </a:r>
            <a:r>
              <a:rPr lang="en-US" sz="2400" dirty="0">
                <a:solidFill>
                  <a:srgbClr val="FF0000"/>
                </a:solidFill>
              </a:rPr>
              <a:t>compressed</a:t>
            </a:r>
            <a:r>
              <a:rPr lang="en-US" sz="2400" dirty="0">
                <a:solidFill>
                  <a:srgbClr val="343434"/>
                </a:solidFill>
              </a:rPr>
              <a:t> by the weight of more snow falling on top of it</a:t>
            </a:r>
            <a:r>
              <a:rPr lang="en-US" sz="2400" dirty="0" smtClean="0">
                <a:solidFill>
                  <a:srgbClr val="343434"/>
                </a:solidFill>
              </a:rPr>
              <a:t>.</a:t>
            </a:r>
          </a:p>
          <a:p>
            <a:pPr marL="191746" indent="0">
              <a:buClr>
                <a:srgbClr val="343434"/>
              </a:buClr>
              <a:buNone/>
            </a:pPr>
            <a:endParaRPr lang="en-US" sz="2400" dirty="0">
              <a:solidFill>
                <a:srgbClr val="343434"/>
              </a:solidFill>
            </a:endParaRPr>
          </a:p>
          <a:p>
            <a:pPr marL="191746" indent="0">
              <a:buClr>
                <a:srgbClr val="343434"/>
              </a:buClr>
              <a:buNone/>
            </a:pPr>
            <a:r>
              <a:rPr lang="en-US" sz="2400" dirty="0">
                <a:solidFill>
                  <a:srgbClr val="343434"/>
                </a:solidFill>
              </a:rPr>
              <a:t>The snow is first compressed into </a:t>
            </a:r>
            <a:r>
              <a:rPr lang="en-US" sz="2400" dirty="0">
                <a:solidFill>
                  <a:srgbClr val="FF0000"/>
                </a:solidFill>
              </a:rPr>
              <a:t>firn crystals</a:t>
            </a:r>
            <a:r>
              <a:rPr lang="en-US" sz="2400" dirty="0" smtClean="0">
                <a:solidFill>
                  <a:srgbClr val="343434"/>
                </a:solidFill>
              </a:rPr>
              <a:t>.</a:t>
            </a:r>
          </a:p>
          <a:p>
            <a:pPr marL="191746" indent="0">
              <a:buClr>
                <a:srgbClr val="343434"/>
              </a:buClr>
              <a:buNone/>
            </a:pPr>
            <a:endParaRPr lang="en-US" sz="2400" dirty="0">
              <a:solidFill>
                <a:srgbClr val="343434"/>
              </a:solidFill>
            </a:endParaRPr>
          </a:p>
          <a:p>
            <a:pPr marL="191746" indent="0">
              <a:buClr>
                <a:srgbClr val="343434"/>
              </a:buClr>
              <a:buNone/>
            </a:pPr>
            <a:r>
              <a:rPr lang="en-US" sz="2400" dirty="0">
                <a:solidFill>
                  <a:srgbClr val="343434"/>
                </a:solidFill>
              </a:rPr>
              <a:t>It is then further compressed into </a:t>
            </a:r>
            <a:r>
              <a:rPr lang="en-US" sz="2400" dirty="0">
                <a:solidFill>
                  <a:srgbClr val="FF0000"/>
                </a:solidFill>
              </a:rPr>
              <a:t>glacial ice</a:t>
            </a:r>
            <a:r>
              <a:rPr lang="en-US" sz="2400" dirty="0">
                <a:solidFill>
                  <a:srgbClr val="343434"/>
                </a:solidFill>
              </a:rPr>
              <a:t>.</a:t>
            </a:r>
          </a:p>
        </p:txBody>
      </p:sp>
      <p:pic>
        <p:nvPicPr>
          <p:cNvPr id="2150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3810744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"/>
          <p:cNvSpPr>
            <a:spLocks noGrp="1" noChangeArrowheads="1"/>
          </p:cNvSpPr>
          <p:nvPr>
            <p:ph type="title"/>
          </p:nvPr>
        </p:nvSpPr>
        <p:spPr>
          <a:xfrm>
            <a:off x="571500" y="169664"/>
            <a:ext cx="7679531" cy="1732359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7030A0"/>
                </a:solidFill>
              </a:rPr>
              <a:t>Erratic in New York City</a:t>
            </a:r>
          </a:p>
        </p:txBody>
      </p:sp>
      <p:pic>
        <p:nvPicPr>
          <p:cNvPr id="140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47" y="1628800"/>
            <a:ext cx="6107906" cy="498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63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True or False?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general name given to glacial deposits is till.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lee slope of a drumlin points in the direction of glacier flow.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Till is described as being a sorted deposit.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Terminal moraines mark the maximum extent of a glacier.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Medial moraines can only form during glaciation.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An erratic does not indicate the direction of glacier flow.</a:t>
            </a:r>
          </a:p>
        </p:txBody>
      </p:sp>
    </p:spTree>
    <p:extLst>
      <p:ext uri="{BB962C8B-B14F-4D97-AF65-F5344CB8AC3E}">
        <p14:creationId xmlns:p14="http://schemas.microsoft.com/office/powerpoint/2010/main" val="3795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Summary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So far we have…</a:t>
            </a:r>
          </a:p>
          <a:p>
            <a:r>
              <a:rPr lang="en-GB" dirty="0" smtClean="0"/>
              <a:t>learnt </a:t>
            </a:r>
            <a:r>
              <a:rPr lang="en-GB" dirty="0"/>
              <a:t>about the formation of drumlins.</a:t>
            </a:r>
          </a:p>
          <a:p>
            <a:r>
              <a:rPr lang="en-GB" dirty="0" smtClean="0"/>
              <a:t>learnt </a:t>
            </a:r>
            <a:r>
              <a:rPr lang="en-GB" dirty="0"/>
              <a:t>about the formation of ice marginal moraines:</a:t>
            </a:r>
          </a:p>
          <a:p>
            <a:pPr lvl="1"/>
            <a:r>
              <a:rPr lang="en-GB" dirty="0"/>
              <a:t>Terminal</a:t>
            </a:r>
          </a:p>
          <a:p>
            <a:pPr lvl="1"/>
            <a:r>
              <a:rPr lang="en-GB" dirty="0"/>
              <a:t>Lateral </a:t>
            </a:r>
          </a:p>
          <a:p>
            <a:pPr lvl="1"/>
            <a:r>
              <a:rPr lang="en-GB" dirty="0"/>
              <a:t>Medial</a:t>
            </a:r>
          </a:p>
          <a:p>
            <a:r>
              <a:rPr lang="en-GB" dirty="0" smtClean="0"/>
              <a:t>learnt </a:t>
            </a:r>
            <a:r>
              <a:rPr lang="en-GB" dirty="0"/>
              <a:t>about the formation of erratics.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85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Know your named examples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6183" y="1412776"/>
            <a:ext cx="4040188" cy="639762"/>
          </a:xfrm>
        </p:spPr>
        <p:txBody>
          <a:bodyPr/>
          <a:lstStyle/>
          <a:p>
            <a:r>
              <a:rPr lang="en-GB" dirty="0" smtClean="0">
                <a:solidFill>
                  <a:srgbClr val="0070C0"/>
                </a:solidFill>
              </a:rPr>
              <a:t>Named Example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/>
              <a:t>Gaping Gill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 smtClean="0"/>
              <a:t>Coire</a:t>
            </a:r>
            <a:r>
              <a:rPr lang="en-GB" dirty="0" smtClean="0"/>
              <a:t> </a:t>
            </a:r>
            <a:r>
              <a:rPr lang="en-GB" dirty="0" err="1" smtClean="0"/>
              <a:t>Cas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Glen Avon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Malham Cove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Edinburgh Castle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 smtClean="0"/>
              <a:t>Grantown</a:t>
            </a:r>
            <a:r>
              <a:rPr lang="en-GB" dirty="0" smtClean="0"/>
              <a:t> on Spey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Ingleborough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4008" y="1412776"/>
            <a:ext cx="4041775" cy="639762"/>
          </a:xfrm>
        </p:spPr>
        <p:txBody>
          <a:bodyPr/>
          <a:lstStyle/>
          <a:p>
            <a:r>
              <a:rPr lang="en-GB" dirty="0" smtClean="0">
                <a:solidFill>
                  <a:srgbClr val="00B050"/>
                </a:solidFill>
              </a:rPr>
              <a:t>Landform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/>
              <a:t>U-Shaped Valley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Limestone Pavement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Crag &amp; Tail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 smtClean="0"/>
              <a:t>Roches</a:t>
            </a:r>
            <a:r>
              <a:rPr lang="en-GB" dirty="0" smtClean="0"/>
              <a:t> </a:t>
            </a:r>
            <a:r>
              <a:rPr lang="en-GB" dirty="0" err="1" smtClean="0"/>
              <a:t>Moutonnees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Corrie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Pothole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Stalactites, Stalagmites &amp; Pillars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706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Aims of the lesson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To learn about the formation of outwash plains.</a:t>
            </a:r>
          </a:p>
          <a:p>
            <a:endParaRPr lang="en-GB" dirty="0"/>
          </a:p>
          <a:p>
            <a:r>
              <a:rPr lang="en-GB" dirty="0" smtClean="0"/>
              <a:t>To learn about the formation of eskers &amp; kames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011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Fluvioglacial Deposits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During </a:t>
            </a:r>
            <a:r>
              <a:rPr lang="en-GB" dirty="0" err="1" smtClean="0"/>
              <a:t>deglaciation</a:t>
            </a:r>
            <a:r>
              <a:rPr lang="en-GB" dirty="0" smtClean="0"/>
              <a:t>, vast amounts of </a:t>
            </a:r>
            <a:r>
              <a:rPr lang="en-GB" dirty="0" smtClean="0">
                <a:solidFill>
                  <a:srgbClr val="0070C0"/>
                </a:solidFill>
              </a:rPr>
              <a:t>meltwater</a:t>
            </a:r>
            <a:r>
              <a:rPr lang="en-GB" dirty="0" smtClean="0"/>
              <a:t> are released often at high velocity.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This deposit is </a:t>
            </a:r>
            <a:r>
              <a:rPr lang="en-GB" dirty="0" smtClean="0">
                <a:solidFill>
                  <a:srgbClr val="FF0000"/>
                </a:solidFill>
              </a:rPr>
              <a:t>sorted</a:t>
            </a:r>
            <a:r>
              <a:rPr lang="en-GB" dirty="0" smtClean="0"/>
              <a:t> as it is transported by the meltwater.</a:t>
            </a:r>
            <a:endParaRPr lang="en-GB" dirty="0"/>
          </a:p>
        </p:txBody>
      </p:sp>
      <p:pic>
        <p:nvPicPr>
          <p:cNvPr id="43010" name="Picture 2" descr="http://www.landforms.eu/Lothian/images/icefl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68" y="1647774"/>
            <a:ext cx="2808312" cy="431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6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revisionworld.co.uk/files/subglacialtunnels%20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1" y="548680"/>
            <a:ext cx="9092209" cy="537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40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Carousel Activity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On each desk there are some resources describing one of 4 landforms created by fluvioglacial deposits.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Outwash Plains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Eskers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Kames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Kame Terrace</a:t>
            </a:r>
          </a:p>
          <a:p>
            <a:pPr marL="0" indent="0">
              <a:buNone/>
            </a:pPr>
            <a:r>
              <a:rPr lang="en-GB" dirty="0" smtClean="0"/>
              <a:t>Collect notes on each landform.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795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Outwash Plains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45058" name="Picture 2" descr="http://upload.wikimedia.org/wikipedia/commons/d/dd/Braided_River_Outwash_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484784"/>
            <a:ext cx="7223843" cy="480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3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Eskers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Glacial streams are found under the </a:t>
            </a:r>
            <a:r>
              <a:rPr lang="en-GB" dirty="0" smtClean="0"/>
              <a:t>ice-sheet.</a:t>
            </a:r>
          </a:p>
          <a:p>
            <a:pPr marL="0" indent="0">
              <a:buNone/>
            </a:pPr>
            <a:r>
              <a:rPr lang="en-GB" dirty="0" smtClean="0"/>
              <a:t>They </a:t>
            </a:r>
            <a:r>
              <a:rPr lang="en-GB" dirty="0"/>
              <a:t>are loaded with debris (sand and gravel) carried by the meltwater.</a:t>
            </a:r>
            <a:br>
              <a:rPr lang="en-GB" dirty="0"/>
            </a:br>
            <a:r>
              <a:rPr lang="en-GB" dirty="0"/>
              <a:t>As the ice-sheet retreats, the river deposits its load.</a:t>
            </a:r>
          </a:p>
        </p:txBody>
      </p:sp>
      <p:pic>
        <p:nvPicPr>
          <p:cNvPr id="4" name="Picture 6" descr="glacier meltwate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71600"/>
            <a:ext cx="3571875" cy="49339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33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etsch glaci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628800"/>
            <a:ext cx="7362825" cy="47640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Valley Glaciers</a:t>
            </a:r>
            <a:endParaRPr lang="en-GB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8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 descr="fluvioglacial es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6324600" cy="4249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8" name="Rectangle 4"/>
          <p:cNvSpPr>
            <a:spLocks noChangeArrowheads="1"/>
          </p:cNvSpPr>
          <p:nvPr/>
        </p:nvSpPr>
        <p:spPr bwMode="auto">
          <a:xfrm>
            <a:off x="2590800" y="381000"/>
            <a:ext cx="54102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1800" dirty="0"/>
              <a:t>An esker is a steep-sided, long, winding ridge, made up of gravel and sand.</a:t>
            </a:r>
            <a:endParaRPr lang="en-GB" dirty="0"/>
          </a:p>
        </p:txBody>
      </p:sp>
      <p:grpSp>
        <p:nvGrpSpPr>
          <p:cNvPr id="267269" name="Group 5"/>
          <p:cNvGrpSpPr>
            <a:grpSpLocks/>
          </p:cNvGrpSpPr>
          <p:nvPr/>
        </p:nvGrpSpPr>
        <p:grpSpPr bwMode="auto">
          <a:xfrm>
            <a:off x="762000" y="5791200"/>
            <a:ext cx="2971800" cy="533400"/>
            <a:chOff x="528" y="3600"/>
            <a:chExt cx="1872" cy="336"/>
          </a:xfrm>
        </p:grpSpPr>
        <p:grpSp>
          <p:nvGrpSpPr>
            <p:cNvPr id="267270" name="Group 6"/>
            <p:cNvGrpSpPr>
              <a:grpSpLocks/>
            </p:cNvGrpSpPr>
            <p:nvPr/>
          </p:nvGrpSpPr>
          <p:grpSpPr bwMode="auto">
            <a:xfrm>
              <a:off x="528" y="3600"/>
              <a:ext cx="1872" cy="336"/>
              <a:chOff x="528" y="3600"/>
              <a:chExt cx="1872" cy="336"/>
            </a:xfrm>
          </p:grpSpPr>
          <p:sp>
            <p:nvSpPr>
              <p:cNvPr id="267271" name="Rectangle 7"/>
              <p:cNvSpPr>
                <a:spLocks noChangeArrowheads="1"/>
              </p:cNvSpPr>
              <p:nvPr/>
            </p:nvSpPr>
            <p:spPr bwMode="auto">
              <a:xfrm>
                <a:off x="528" y="3600"/>
                <a:ext cx="1776" cy="33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7272" name="AutoShape 8"/>
              <p:cNvSpPr>
                <a:spLocks noChangeArrowheads="1"/>
              </p:cNvSpPr>
              <p:nvPr/>
            </p:nvSpPr>
            <p:spPr bwMode="auto">
              <a:xfrm flipH="1">
                <a:off x="1968" y="3600"/>
                <a:ext cx="432" cy="336"/>
              </a:xfrm>
              <a:prstGeom prst="flowChartOnlineStorag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67273" name="Text Box 9"/>
            <p:cNvSpPr txBox="1">
              <a:spLocks noChangeArrowheads="1"/>
            </p:cNvSpPr>
            <p:nvPr/>
          </p:nvSpPr>
          <p:spPr bwMode="auto">
            <a:xfrm>
              <a:off x="758" y="3638"/>
              <a:ext cx="492" cy="2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/>
                <a:t>glacier</a:t>
              </a:r>
            </a:p>
          </p:txBody>
        </p:sp>
      </p:grpSp>
      <p:grpSp>
        <p:nvGrpSpPr>
          <p:cNvPr id="267274" name="Group 10"/>
          <p:cNvGrpSpPr>
            <a:grpSpLocks/>
          </p:cNvGrpSpPr>
          <p:nvPr/>
        </p:nvGrpSpPr>
        <p:grpSpPr bwMode="auto">
          <a:xfrm>
            <a:off x="1752600" y="6296025"/>
            <a:ext cx="2514600" cy="409575"/>
            <a:chOff x="1104" y="3966"/>
            <a:chExt cx="1584" cy="258"/>
          </a:xfrm>
        </p:grpSpPr>
        <p:sp>
          <p:nvSpPr>
            <p:cNvPr id="267275" name="Line 11"/>
            <p:cNvSpPr>
              <a:spLocks noChangeShapeType="1"/>
            </p:cNvSpPr>
            <p:nvPr/>
          </p:nvSpPr>
          <p:spPr bwMode="auto">
            <a:xfrm>
              <a:off x="1104" y="3984"/>
              <a:ext cx="144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7276" name="AutoShape 12"/>
            <p:cNvSpPr>
              <a:spLocks noChangeArrowheads="1"/>
            </p:cNvSpPr>
            <p:nvPr/>
          </p:nvSpPr>
          <p:spPr bwMode="auto">
            <a:xfrm>
              <a:off x="2256" y="3966"/>
              <a:ext cx="432" cy="25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67277" name="Group 13"/>
          <p:cNvGrpSpPr>
            <a:grpSpLocks/>
          </p:cNvGrpSpPr>
          <p:nvPr/>
        </p:nvGrpSpPr>
        <p:grpSpPr bwMode="auto">
          <a:xfrm>
            <a:off x="3429000" y="5867400"/>
            <a:ext cx="5403850" cy="336550"/>
            <a:chOff x="2160" y="3696"/>
            <a:chExt cx="3404" cy="212"/>
          </a:xfrm>
        </p:grpSpPr>
        <p:sp>
          <p:nvSpPr>
            <p:cNvPr id="267278" name="Line 14"/>
            <p:cNvSpPr>
              <a:spLocks noChangeShapeType="1"/>
            </p:cNvSpPr>
            <p:nvPr/>
          </p:nvSpPr>
          <p:spPr bwMode="auto">
            <a:xfrm flipH="1">
              <a:off x="2160" y="3840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7279" name="Text Box 15"/>
            <p:cNvSpPr txBox="1">
              <a:spLocks noChangeArrowheads="1"/>
            </p:cNvSpPr>
            <p:nvPr/>
          </p:nvSpPr>
          <p:spPr bwMode="auto">
            <a:xfrm>
              <a:off x="2640" y="3696"/>
              <a:ext cx="29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/>
                <a:t>river flowing under ice depositing sand and gravel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57200" y="205189"/>
            <a:ext cx="1738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smtClean="0">
                <a:solidFill>
                  <a:srgbClr val="7030A0"/>
                </a:solidFill>
                <a:latin typeface="+mj-lt"/>
              </a:rPr>
              <a:t>Eskers</a:t>
            </a:r>
            <a:endParaRPr lang="en-GB" sz="48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305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7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8" grpId="0" build="p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Kames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 smtClean="0"/>
              <a:t>Formed close to the ice margin, these are small, mound-shaped hillocks consisting of alternating layers of sand and gravel.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Kames composed mainly of gravel tend to have steeper sides while those formed mainly of sand are gentler and more rounded.</a:t>
            </a:r>
            <a:endParaRPr lang="en-GB" dirty="0"/>
          </a:p>
        </p:txBody>
      </p:sp>
      <p:pic>
        <p:nvPicPr>
          <p:cNvPr id="46082" name="Picture 2" descr="http://canarygeog.canaryzoo.com/Geog1/kam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3962496" cy="265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53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Kame Terraces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These are fluvioglacial benches with level or gently sloping tops.</a:t>
            </a:r>
          </a:p>
          <a:p>
            <a:pPr marL="0" indent="0">
              <a:buNone/>
            </a:pPr>
            <a:r>
              <a:rPr lang="en-GB" dirty="0" smtClean="0"/>
              <a:t>Often, they were built up by meltwater streams depositing sand and gravel between the ice margin and the ice-free slopes.</a:t>
            </a:r>
          </a:p>
          <a:p>
            <a:pPr marL="0" indent="0">
              <a:buNone/>
            </a:pPr>
            <a:r>
              <a:rPr lang="en-GB" dirty="0" smtClean="0"/>
              <a:t>Named Example: </a:t>
            </a:r>
            <a:r>
              <a:rPr lang="en-GB" dirty="0" err="1" smtClean="0"/>
              <a:t>Dunkeld</a:t>
            </a:r>
            <a:r>
              <a:rPr lang="en-GB" dirty="0" smtClean="0"/>
              <a:t> &amp; </a:t>
            </a:r>
            <a:r>
              <a:rPr lang="en-GB" dirty="0" err="1" smtClean="0"/>
              <a:t>Pitlochry</a:t>
            </a:r>
            <a:endParaRPr lang="en-GB" dirty="0"/>
          </a:p>
        </p:txBody>
      </p:sp>
      <p:pic>
        <p:nvPicPr>
          <p:cNvPr id="52226" name="Picture 2" descr="http://jan.ucc.nau.edu/~dsk5/AK2004_album/AK2004%20album-Images/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4192081" cy="314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89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g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001000" cy="4214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1447800" y="4648200"/>
            <a:ext cx="64849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000"/>
              <a:t>Identify the features shown on the diagram by matching </a:t>
            </a:r>
          </a:p>
          <a:p>
            <a:pPr algn="ctr"/>
            <a:r>
              <a:rPr lang="en-GB" sz="2000"/>
              <a:t>the numbers to the names given.</a:t>
            </a:r>
            <a:r>
              <a:rPr lang="en-GB" sz="1800">
                <a:latin typeface="Times New Roman" pitchFamily="18" charset="0"/>
              </a:rPr>
              <a:t> 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270340" name="Rectangle 4"/>
          <p:cNvSpPr>
            <a:spLocks noChangeArrowheads="1"/>
          </p:cNvSpPr>
          <p:nvPr/>
        </p:nvSpPr>
        <p:spPr bwMode="auto">
          <a:xfrm>
            <a:off x="0" y="5410200"/>
            <a:ext cx="8915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2000">
                <a:latin typeface="Arial Black" pitchFamily="34" charset="0"/>
              </a:rPr>
              <a:t>Esker;  Terminal Moraine;  Till (Ground Moraine/Boulder Clay);  Outwash Plain;  Drumlin;  Kettle;  Outwash Sands and Gravels.</a:t>
            </a:r>
          </a:p>
        </p:txBody>
      </p:sp>
    </p:spTree>
    <p:extLst>
      <p:ext uri="{BB962C8B-B14F-4D97-AF65-F5344CB8AC3E}">
        <p14:creationId xmlns:p14="http://schemas.microsoft.com/office/powerpoint/2010/main" val="225157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0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0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0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9" grpId="0" build="p" autoUpdateAnimBg="0"/>
      <p:bldP spid="270340" grpId="0" build="p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ChangeArrowheads="1"/>
          </p:cNvSpPr>
          <p:nvPr/>
        </p:nvSpPr>
        <p:spPr bwMode="auto">
          <a:xfrm>
            <a:off x="304800" y="2667000"/>
            <a:ext cx="8305800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800"/>
              <a:t>1 is a Terminal Moraine. A hummocky ridge of unsorted stones, boulders and clays dumped by the glacier at the furthest point it reached </a:t>
            </a:r>
          </a:p>
          <a:p>
            <a:endParaRPr lang="en-GB" sz="1800"/>
          </a:p>
          <a:p>
            <a:r>
              <a:rPr lang="en-GB" sz="1800"/>
              <a:t>2 is a Drumlin. A long, rounded mound of till, moulded under the flowing ice. Its narrower end points in the direction that the ice was moving. They usually occur in groups (swarms) </a:t>
            </a:r>
          </a:p>
          <a:p>
            <a:r>
              <a:rPr lang="en-GB" sz="1800"/>
              <a:t> </a:t>
            </a:r>
          </a:p>
          <a:p>
            <a:r>
              <a:rPr lang="en-GB" sz="1800"/>
              <a:t>3 is a Kettle. A water filled hollow left when a block of ice in the till or outwash melted to leave a hollow </a:t>
            </a:r>
          </a:p>
          <a:p>
            <a:endParaRPr lang="en-GB" sz="1800"/>
          </a:p>
          <a:p>
            <a:r>
              <a:rPr lang="en-GB" sz="1800"/>
              <a:t>4 is an Esker. A long, winding ridge of sands and gravels left by a stream which ran in an ice tunnel under the melting glacier </a:t>
            </a:r>
          </a:p>
          <a:p>
            <a:endParaRPr lang="en-GB" sz="1800"/>
          </a:p>
        </p:txBody>
      </p:sp>
      <p:pic>
        <p:nvPicPr>
          <p:cNvPr id="271363" name="Picture 3" descr="g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"/>
            <a:ext cx="3962400" cy="208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14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71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2" grpId="0" build="p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ChangeArrowheads="1"/>
          </p:cNvSpPr>
          <p:nvPr/>
        </p:nvSpPr>
        <p:spPr bwMode="auto">
          <a:xfrm>
            <a:off x="304800" y="2743200"/>
            <a:ext cx="883920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sz="1800"/>
          </a:p>
          <a:p>
            <a:r>
              <a:rPr lang="en-GB" sz="1800"/>
              <a:t>5 is Till (Ground Moraine or Boulder Clay). A mixture of broken rocks and clay plastered over the bedrock under the base of the glacier </a:t>
            </a:r>
          </a:p>
          <a:p>
            <a:endParaRPr lang="en-GB" sz="1800"/>
          </a:p>
          <a:p>
            <a:r>
              <a:rPr lang="en-GB" sz="1800"/>
              <a:t>6 is an Outwash Plain. A nearly flat expanse of sorted sands and gravels washed out of the glacier and carried beyond the terminal moraine </a:t>
            </a:r>
          </a:p>
          <a:p>
            <a:endParaRPr lang="en-GB" sz="1800"/>
          </a:p>
          <a:p>
            <a:r>
              <a:rPr lang="en-GB" sz="1800"/>
              <a:t>7 is Outwash sands and gravels. The meltwaters washed these away from the glacier, rounding off angular stones and depositing them in layers. </a:t>
            </a:r>
          </a:p>
        </p:txBody>
      </p:sp>
      <p:pic>
        <p:nvPicPr>
          <p:cNvPr id="272387" name="Picture 3" descr="g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62000"/>
            <a:ext cx="3962400" cy="208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723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86" grpId="0" build="p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Summary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So far we have…</a:t>
            </a:r>
            <a:endParaRPr lang="en-GB" dirty="0"/>
          </a:p>
          <a:p>
            <a:r>
              <a:rPr lang="en-GB" dirty="0" smtClean="0"/>
              <a:t>learnt </a:t>
            </a:r>
            <a:r>
              <a:rPr lang="en-GB" dirty="0"/>
              <a:t>about the formation of outwash plains.</a:t>
            </a:r>
          </a:p>
          <a:p>
            <a:endParaRPr lang="en-GB" dirty="0"/>
          </a:p>
          <a:p>
            <a:r>
              <a:rPr lang="en-GB" dirty="0" smtClean="0"/>
              <a:t>learnt </a:t>
            </a:r>
            <a:r>
              <a:rPr lang="en-GB" dirty="0"/>
              <a:t>about the formation of eskers &amp; kames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62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Aims of the lesson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To learn how to identify glacial landforms on O.S. Maps.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48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01" y="1340570"/>
            <a:ext cx="4679156" cy="234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0292" name="Group 4"/>
          <p:cNvGrpSpPr>
            <a:grpSpLocks/>
          </p:cNvGrpSpPr>
          <p:nvPr/>
        </p:nvGrpSpPr>
        <p:grpSpPr bwMode="auto">
          <a:xfrm>
            <a:off x="5939359" y="260078"/>
            <a:ext cx="2592958" cy="3005956"/>
            <a:chOff x="0" y="0"/>
            <a:chExt cx="2323" cy="2693"/>
          </a:xfrm>
        </p:grpSpPr>
        <p:pic>
          <p:nvPicPr>
            <p:cNvPr id="162822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04" t="4034" r="4175"/>
            <a:stretch>
              <a:fillRect/>
            </a:stretch>
          </p:blipFill>
          <p:spPr bwMode="auto">
            <a:xfrm>
              <a:off x="0" y="0"/>
              <a:ext cx="2323" cy="2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823" name="Rectangle 3"/>
            <p:cNvSpPr>
              <a:spLocks/>
            </p:cNvSpPr>
            <p:nvPr/>
          </p:nvSpPr>
          <p:spPr bwMode="auto">
            <a:xfrm>
              <a:off x="1282" y="907"/>
              <a:ext cx="443" cy="1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140293" name="Rectangle 5"/>
          <p:cNvSpPr>
            <a:spLocks/>
          </p:cNvSpPr>
          <p:nvPr/>
        </p:nvSpPr>
        <p:spPr bwMode="auto">
          <a:xfrm>
            <a:off x="539130" y="4290715"/>
            <a:ext cx="2991445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617"/>
              </a:spcBef>
            </a:pPr>
            <a:r>
              <a:rPr lang="en-US" sz="2700">
                <a:solidFill>
                  <a:srgbClr val="343434"/>
                </a:solidFill>
                <a:ea typeface="Gill Sans" charset="0"/>
                <a:cs typeface="Gill Sans" charset="0"/>
              </a:rPr>
              <a:t>Steep sided hollows formed high up on mountains</a:t>
            </a:r>
          </a:p>
        </p:txBody>
      </p:sp>
      <p:pic>
        <p:nvPicPr>
          <p:cNvPr id="140294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6" t="21144" b="18758"/>
          <a:stretch>
            <a:fillRect/>
          </a:stretch>
        </p:blipFill>
        <p:spPr bwMode="auto">
          <a:xfrm>
            <a:off x="4066357" y="3000375"/>
            <a:ext cx="4752826" cy="362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93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3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4" y="260078"/>
            <a:ext cx="3888879" cy="292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1316" name="Group 4"/>
          <p:cNvGrpSpPr>
            <a:grpSpLocks/>
          </p:cNvGrpSpPr>
          <p:nvPr/>
        </p:nvGrpSpPr>
        <p:grpSpPr bwMode="auto">
          <a:xfrm>
            <a:off x="6299895" y="0"/>
            <a:ext cx="2515939" cy="3155529"/>
            <a:chOff x="0" y="0"/>
            <a:chExt cx="2254" cy="2827"/>
          </a:xfrm>
        </p:grpSpPr>
        <p:pic>
          <p:nvPicPr>
            <p:cNvPr id="16384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03" t="4004"/>
            <a:stretch>
              <a:fillRect/>
            </a:stretch>
          </p:blipFill>
          <p:spPr bwMode="auto">
            <a:xfrm>
              <a:off x="0" y="0"/>
              <a:ext cx="2253" cy="2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847" name="Rectangle 3"/>
            <p:cNvSpPr>
              <a:spLocks/>
            </p:cNvSpPr>
            <p:nvPr/>
          </p:nvSpPr>
          <p:spPr bwMode="auto">
            <a:xfrm>
              <a:off x="1318" y="339"/>
              <a:ext cx="360" cy="1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141317" name="Rectangle 5"/>
          <p:cNvSpPr>
            <a:spLocks/>
          </p:cNvSpPr>
          <p:nvPr/>
        </p:nvSpPr>
        <p:spPr bwMode="auto">
          <a:xfrm>
            <a:off x="250031" y="3701356"/>
            <a:ext cx="3562945" cy="19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700">
                <a:solidFill>
                  <a:srgbClr val="343434"/>
                </a:solidFill>
                <a:ea typeface="Gill Sans" charset="0"/>
                <a:cs typeface="Gill Sans" charset="0"/>
              </a:rPr>
              <a:t>If two corries form next to each other, they will leave a sharp ridge between them called a ________________.</a:t>
            </a:r>
          </a:p>
        </p:txBody>
      </p:sp>
      <p:pic>
        <p:nvPicPr>
          <p:cNvPr id="141318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6" t="21144" b="18758"/>
          <a:stretch>
            <a:fillRect/>
          </a:stretch>
        </p:blipFill>
        <p:spPr bwMode="auto">
          <a:xfrm>
            <a:off x="4066357" y="3000375"/>
            <a:ext cx="4752826" cy="362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10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7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The Glacier as a System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The glacier is a system with </a:t>
            </a:r>
            <a:r>
              <a:rPr lang="en-GB" dirty="0" smtClean="0">
                <a:solidFill>
                  <a:srgbClr val="FF0000"/>
                </a:solidFill>
              </a:rPr>
              <a:t>inputs</a:t>
            </a:r>
            <a:r>
              <a:rPr lang="en-GB" dirty="0" smtClean="0"/>
              <a:t> and </a:t>
            </a:r>
            <a:r>
              <a:rPr lang="en-GB" dirty="0" smtClean="0">
                <a:solidFill>
                  <a:srgbClr val="0070C0"/>
                </a:solidFill>
              </a:rPr>
              <a:t>outputs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1026" name="Picture 2" descr="http://bgrg.org/pages/education/alevel/coldenvirons/Glacier%20Syste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2855"/>
            <a:ext cx="6437784" cy="460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38148" y="3771911"/>
            <a:ext cx="1728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Melting </a:t>
            </a:r>
            <a:r>
              <a:rPr lang="en-GB" sz="2000" dirty="0"/>
              <a:t>and evaporation of glacial ice at its </a:t>
            </a:r>
            <a:r>
              <a:rPr lang="en-GB" sz="2000" dirty="0" smtClean="0"/>
              <a:t>snout.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-21621" y="2924944"/>
            <a:ext cx="1728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This is where the snow collects, turns into </a:t>
            </a:r>
            <a:r>
              <a:rPr lang="en-GB" sz="2000" dirty="0" smtClean="0"/>
              <a:t>ice.</a:t>
            </a:r>
            <a:endParaRPr lang="en-GB" sz="2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619672" y="3284984"/>
            <a:ext cx="792088" cy="7200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72200" y="3429000"/>
            <a:ext cx="1224136" cy="50405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1473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93" y="1268016"/>
            <a:ext cx="3529459" cy="264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9" t="3951" r="2435" b="1183"/>
          <a:stretch>
            <a:fillRect/>
          </a:stretch>
        </p:blipFill>
        <p:spPr bwMode="auto">
          <a:xfrm>
            <a:off x="6442770" y="188641"/>
            <a:ext cx="2356322" cy="266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Rectangle 3"/>
          <p:cNvSpPr>
            <a:spLocks/>
          </p:cNvSpPr>
          <p:nvPr/>
        </p:nvSpPr>
        <p:spPr bwMode="auto">
          <a:xfrm>
            <a:off x="323701" y="4286250"/>
            <a:ext cx="377725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700">
                <a:solidFill>
                  <a:srgbClr val="343434"/>
                </a:solidFill>
                <a:ea typeface="Gill Sans" charset="0"/>
                <a:cs typeface="Gill Sans" charset="0"/>
              </a:rPr>
              <a:t>If three corries form around a mountain, they cut back and leave a Pyramid in the middle.</a:t>
            </a:r>
          </a:p>
        </p:txBody>
      </p:sp>
      <p:pic>
        <p:nvPicPr>
          <p:cNvPr id="14234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4" t="31038" r="15741" b="21037"/>
          <a:stretch>
            <a:fillRect/>
          </a:stretch>
        </p:blipFill>
        <p:spPr bwMode="auto">
          <a:xfrm>
            <a:off x="4426893" y="2696766"/>
            <a:ext cx="4320853" cy="383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67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9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93" y="1628552"/>
            <a:ext cx="4248299" cy="306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9" t="8139" r="2316" b="3101"/>
          <a:stretch>
            <a:fillRect/>
          </a:stretch>
        </p:blipFill>
        <p:spPr bwMode="auto">
          <a:xfrm>
            <a:off x="6084466" y="260078"/>
            <a:ext cx="2544961" cy="266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3"/>
          <p:cNvSpPr>
            <a:spLocks/>
          </p:cNvSpPr>
          <p:nvPr/>
        </p:nvSpPr>
        <p:spPr bwMode="auto">
          <a:xfrm>
            <a:off x="394023" y="4933652"/>
            <a:ext cx="4287366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700">
                <a:solidFill>
                  <a:srgbClr val="343434"/>
                </a:solidFill>
                <a:ea typeface="Gill Sans" charset="0"/>
                <a:cs typeface="Gill Sans" charset="0"/>
              </a:rPr>
              <a:t>Large flat shaped features with steep sides (looking like a letter from the alphabet)</a:t>
            </a:r>
          </a:p>
        </p:txBody>
      </p:sp>
      <p:pic>
        <p:nvPicPr>
          <p:cNvPr id="14336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1" t="31740" r="22783" b="16531"/>
          <a:stretch>
            <a:fillRect/>
          </a:stretch>
        </p:blipFill>
        <p:spPr bwMode="auto">
          <a:xfrm>
            <a:off x="5223867" y="2636490"/>
            <a:ext cx="3532808" cy="400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43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" y="980033"/>
            <a:ext cx="3961433" cy="296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7" t="7967" r="2286" b="5185"/>
          <a:stretch>
            <a:fillRect/>
          </a:stretch>
        </p:blipFill>
        <p:spPr bwMode="auto">
          <a:xfrm>
            <a:off x="6227341" y="475506"/>
            <a:ext cx="2094012" cy="24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Rectangle 3"/>
          <p:cNvSpPr>
            <a:spLocks/>
          </p:cNvSpPr>
          <p:nvPr/>
        </p:nvSpPr>
        <p:spPr bwMode="auto">
          <a:xfrm>
            <a:off x="178594" y="4505027"/>
            <a:ext cx="3777258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617"/>
              </a:spcBef>
            </a:pPr>
            <a:r>
              <a:rPr lang="en-US" sz="2700">
                <a:solidFill>
                  <a:srgbClr val="343434"/>
                </a:solidFill>
                <a:ea typeface="Gill Sans" charset="0"/>
                <a:cs typeface="Gill Sans" charset="0"/>
              </a:rPr>
              <a:t>A long thin body of water found in the bottom of a glacial valley.</a:t>
            </a:r>
          </a:p>
        </p:txBody>
      </p:sp>
      <p:pic>
        <p:nvPicPr>
          <p:cNvPr id="145412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7" t="16530" r="5737" b="11971"/>
          <a:stretch>
            <a:fillRect/>
          </a:stretch>
        </p:blipFill>
        <p:spPr bwMode="auto">
          <a:xfrm>
            <a:off x="3705820" y="2636490"/>
            <a:ext cx="5255121" cy="401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86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02" y="549176"/>
            <a:ext cx="3744888" cy="281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2" t="6073" r="2075" b="197"/>
          <a:stretch>
            <a:fillRect/>
          </a:stretch>
        </p:blipFill>
        <p:spPr bwMode="auto">
          <a:xfrm>
            <a:off x="6371332" y="332631"/>
            <a:ext cx="2544961" cy="273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Rectangle 3"/>
          <p:cNvSpPr>
            <a:spLocks/>
          </p:cNvSpPr>
          <p:nvPr/>
        </p:nvSpPr>
        <p:spPr bwMode="auto">
          <a:xfrm>
            <a:off x="338213" y="3567410"/>
            <a:ext cx="3992686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617"/>
              </a:spcBef>
            </a:pPr>
            <a:r>
              <a:rPr lang="en-US" sz="2700">
                <a:solidFill>
                  <a:srgbClr val="343434"/>
                </a:solidFill>
                <a:ea typeface="Gill Sans" charset="0"/>
                <a:cs typeface="Gill Sans" charset="0"/>
              </a:rPr>
              <a:t>A glacial feature that hangs above a valley floor, the remainder has been truncated/ chopped off.  Often has a waterfall going over the edge.</a:t>
            </a:r>
          </a:p>
        </p:txBody>
      </p:sp>
      <p:pic>
        <p:nvPicPr>
          <p:cNvPr id="14438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t="27118" r="23459" b="13841"/>
          <a:stretch>
            <a:fillRect/>
          </a:stretch>
        </p:blipFill>
        <p:spPr bwMode="auto">
          <a:xfrm>
            <a:off x="5000625" y="2777133"/>
            <a:ext cx="3648894" cy="393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95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1375172" y="3884414"/>
            <a:ext cx="6402586" cy="2973586"/>
          </a:xfrm>
        </p:spPr>
        <p:txBody>
          <a:bodyPr/>
          <a:lstStyle/>
          <a:p>
            <a:pPr marL="40182" indent="0">
              <a:buClr>
                <a:srgbClr val="6D6D6D"/>
              </a:buClr>
              <a:buSzPct val="50000"/>
              <a:buFont typeface="Palatino" charset="0"/>
              <a:buChar char="•"/>
            </a:pPr>
            <a:endParaRPr lang="en-US" smtClean="0"/>
          </a:p>
        </p:txBody>
      </p:sp>
      <p:pic>
        <p:nvPicPr>
          <p:cNvPr id="171011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6" y="51346"/>
            <a:ext cx="8837042" cy="668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3"/>
          <p:cNvSpPr>
            <a:spLocks/>
          </p:cNvSpPr>
          <p:nvPr/>
        </p:nvSpPr>
        <p:spPr bwMode="auto">
          <a:xfrm>
            <a:off x="2268141" y="4148956"/>
            <a:ext cx="1007939" cy="10079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0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0 h 21600"/>
              <a:gd name="T22" fmla="*/ 2147483647 w 21600"/>
              <a:gd name="T23" fmla="*/ 0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1600" h="21600">
                <a:moveTo>
                  <a:pt x="12314" y="0"/>
                </a:moveTo>
                <a:lnTo>
                  <a:pt x="3061" y="0"/>
                </a:lnTo>
                <a:lnTo>
                  <a:pt x="0" y="4626"/>
                </a:lnTo>
                <a:lnTo>
                  <a:pt x="0" y="12314"/>
                </a:lnTo>
                <a:lnTo>
                  <a:pt x="3061" y="18505"/>
                </a:lnTo>
                <a:lnTo>
                  <a:pt x="10783" y="21600"/>
                </a:lnTo>
                <a:lnTo>
                  <a:pt x="16940" y="18505"/>
                </a:lnTo>
                <a:lnTo>
                  <a:pt x="20035" y="15409"/>
                </a:lnTo>
                <a:lnTo>
                  <a:pt x="20035" y="7688"/>
                </a:lnTo>
                <a:lnTo>
                  <a:pt x="21600" y="3061"/>
                </a:lnTo>
                <a:lnTo>
                  <a:pt x="12314" y="0"/>
                </a:lnTo>
                <a:close/>
                <a:moveTo>
                  <a:pt x="12314" y="0"/>
                </a:moveTo>
              </a:path>
            </a:pathLst>
          </a:custGeom>
          <a:solidFill>
            <a:srgbClr val="00FF00">
              <a:alpha val="49019"/>
            </a:srgbClr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8484" name="Freeform 4"/>
          <p:cNvSpPr>
            <a:spLocks/>
          </p:cNvSpPr>
          <p:nvPr/>
        </p:nvSpPr>
        <p:spPr bwMode="auto">
          <a:xfrm>
            <a:off x="2483570" y="1268016"/>
            <a:ext cx="2088430" cy="1729011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2147483647 w 21600"/>
              <a:gd name="T25" fmla="*/ 0 h 21600"/>
              <a:gd name="T26" fmla="*/ 2147483647 w 21600"/>
              <a:gd name="T27" fmla="*/ 0 h 21600"/>
              <a:gd name="T28" fmla="*/ 2147483647 w 21600"/>
              <a:gd name="T29" fmla="*/ 0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1600" h="21600">
                <a:moveTo>
                  <a:pt x="12664" y="0"/>
                </a:moveTo>
                <a:lnTo>
                  <a:pt x="5946" y="912"/>
                </a:lnTo>
                <a:lnTo>
                  <a:pt x="1478" y="4502"/>
                </a:lnTo>
                <a:lnTo>
                  <a:pt x="0" y="8093"/>
                </a:lnTo>
                <a:lnTo>
                  <a:pt x="1478" y="15293"/>
                </a:lnTo>
                <a:lnTo>
                  <a:pt x="4468" y="19795"/>
                </a:lnTo>
                <a:lnTo>
                  <a:pt x="8936" y="21600"/>
                </a:lnTo>
                <a:lnTo>
                  <a:pt x="14143" y="19795"/>
                </a:lnTo>
                <a:lnTo>
                  <a:pt x="18627" y="17098"/>
                </a:lnTo>
                <a:lnTo>
                  <a:pt x="20861" y="14400"/>
                </a:lnTo>
                <a:lnTo>
                  <a:pt x="21600" y="9898"/>
                </a:lnTo>
                <a:lnTo>
                  <a:pt x="18627" y="5395"/>
                </a:lnTo>
                <a:lnTo>
                  <a:pt x="14143" y="0"/>
                </a:lnTo>
                <a:lnTo>
                  <a:pt x="12664" y="0"/>
                </a:lnTo>
                <a:close/>
                <a:moveTo>
                  <a:pt x="12664" y="0"/>
                </a:moveTo>
              </a:path>
            </a:pathLst>
          </a:custGeom>
          <a:solidFill>
            <a:srgbClr val="00FF00">
              <a:alpha val="49019"/>
            </a:srgbClr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8485" name="Freeform 5"/>
          <p:cNvSpPr>
            <a:spLocks/>
          </p:cNvSpPr>
          <p:nvPr/>
        </p:nvSpPr>
        <p:spPr bwMode="auto">
          <a:xfrm>
            <a:off x="3347517" y="3429000"/>
            <a:ext cx="936501" cy="575965"/>
          </a:xfrm>
          <a:custGeom>
            <a:avLst/>
            <a:gdLst>
              <a:gd name="T0" fmla="*/ 0 w 21600"/>
              <a:gd name="T1" fmla="*/ 2147483647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0 h 21600"/>
              <a:gd name="T10" fmla="*/ 0 w 21600"/>
              <a:gd name="T11" fmla="*/ 2147483647 h 21600"/>
              <a:gd name="T12" fmla="*/ 0 w 21600"/>
              <a:gd name="T13" fmla="*/ 214748364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600" h="21600">
                <a:moveTo>
                  <a:pt x="0" y="2678"/>
                </a:moveTo>
                <a:lnTo>
                  <a:pt x="0" y="21600"/>
                </a:lnTo>
                <a:lnTo>
                  <a:pt x="16584" y="21600"/>
                </a:lnTo>
                <a:lnTo>
                  <a:pt x="21600" y="13507"/>
                </a:lnTo>
                <a:lnTo>
                  <a:pt x="16584" y="0"/>
                </a:lnTo>
                <a:lnTo>
                  <a:pt x="0" y="2678"/>
                </a:lnTo>
                <a:close/>
                <a:moveTo>
                  <a:pt x="0" y="2678"/>
                </a:moveTo>
              </a:path>
            </a:pathLst>
          </a:custGeom>
          <a:solidFill>
            <a:srgbClr val="993366">
              <a:alpha val="49019"/>
            </a:srgbClr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grpSp>
        <p:nvGrpSpPr>
          <p:cNvPr id="171015" name="Group 14"/>
          <p:cNvGrpSpPr>
            <a:grpSpLocks/>
          </p:cNvGrpSpPr>
          <p:nvPr/>
        </p:nvGrpSpPr>
        <p:grpSpPr bwMode="auto">
          <a:xfrm>
            <a:off x="5866804" y="4294064"/>
            <a:ext cx="3117578" cy="2447850"/>
            <a:chOff x="0" y="0"/>
            <a:chExt cx="2793" cy="2193"/>
          </a:xfrm>
        </p:grpSpPr>
        <p:sp>
          <p:nvSpPr>
            <p:cNvPr id="171016" name="Rectangle 6"/>
            <p:cNvSpPr>
              <a:spLocks/>
            </p:cNvSpPr>
            <p:nvPr/>
          </p:nvSpPr>
          <p:spPr bwMode="auto">
            <a:xfrm>
              <a:off x="0" y="0"/>
              <a:ext cx="2709" cy="2193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71017" name="Rectangle 7"/>
            <p:cNvSpPr>
              <a:spLocks/>
            </p:cNvSpPr>
            <p:nvPr/>
          </p:nvSpPr>
          <p:spPr bwMode="auto">
            <a:xfrm>
              <a:off x="321" y="97"/>
              <a:ext cx="2472" cy="1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2400">
                  <a:solidFill>
                    <a:srgbClr val="343434"/>
                  </a:solidFill>
                  <a:latin typeface="Arial Bold" charset="0"/>
                  <a:cs typeface="Arial Bold" charset="0"/>
                  <a:sym typeface="Arial Bold" charset="0"/>
                </a:rPr>
                <a:t>Corrie</a:t>
              </a:r>
            </a:p>
            <a:p>
              <a:r>
                <a:rPr lang="en-US" sz="2400">
                  <a:solidFill>
                    <a:srgbClr val="343434"/>
                  </a:solidFill>
                  <a:latin typeface="Arial Bold" charset="0"/>
                  <a:cs typeface="Arial Bold" charset="0"/>
                  <a:sym typeface="Arial Bold" charset="0"/>
                </a:rPr>
                <a:t>Pyramidal Peak</a:t>
              </a:r>
            </a:p>
            <a:p>
              <a:r>
                <a:rPr lang="en-US" sz="2400">
                  <a:solidFill>
                    <a:srgbClr val="343434"/>
                  </a:solidFill>
                  <a:latin typeface="Arial Bold" charset="0"/>
                  <a:cs typeface="Arial Bold" charset="0"/>
                  <a:sym typeface="Arial Bold" charset="0"/>
                </a:rPr>
                <a:t>Hanging Valley</a:t>
              </a:r>
            </a:p>
            <a:p>
              <a:r>
                <a:rPr lang="en-US" sz="2400">
                  <a:solidFill>
                    <a:srgbClr val="343434"/>
                  </a:solidFill>
                  <a:latin typeface="Arial Bold" charset="0"/>
                  <a:cs typeface="Arial Bold" charset="0"/>
                  <a:sym typeface="Arial Bold" charset="0"/>
                </a:rPr>
                <a:t>U-Shaped Valley</a:t>
              </a:r>
            </a:p>
            <a:p>
              <a:r>
                <a:rPr lang="en-US" sz="2400">
                  <a:solidFill>
                    <a:srgbClr val="343434"/>
                  </a:solidFill>
                  <a:latin typeface="Arial Bold" charset="0"/>
                  <a:cs typeface="Arial Bold" charset="0"/>
                  <a:sym typeface="Arial Bold" charset="0"/>
                </a:rPr>
                <a:t>Arête</a:t>
              </a:r>
            </a:p>
            <a:p>
              <a:r>
                <a:rPr lang="en-US" sz="2400">
                  <a:solidFill>
                    <a:srgbClr val="343434"/>
                  </a:solidFill>
                  <a:latin typeface="Arial Bold" charset="0"/>
                  <a:cs typeface="Arial Bold" charset="0"/>
                  <a:sym typeface="Arial Bold" charset="0"/>
                </a:rPr>
                <a:t>Ribbon Lake</a:t>
              </a:r>
            </a:p>
          </p:txBody>
        </p:sp>
        <p:sp>
          <p:nvSpPr>
            <p:cNvPr id="171018" name="Rectangle 8"/>
            <p:cNvSpPr>
              <a:spLocks/>
            </p:cNvSpPr>
            <p:nvPr/>
          </p:nvSpPr>
          <p:spPr bwMode="auto">
            <a:xfrm>
              <a:off x="64" y="129"/>
              <a:ext cx="259" cy="257"/>
            </a:xfrm>
            <a:prstGeom prst="rect">
              <a:avLst/>
            </a:prstGeom>
            <a:solidFill>
              <a:srgbClr val="00FF00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71019" name="Rectangle 9"/>
            <p:cNvSpPr>
              <a:spLocks/>
            </p:cNvSpPr>
            <p:nvPr/>
          </p:nvSpPr>
          <p:spPr bwMode="auto">
            <a:xfrm>
              <a:off x="64" y="516"/>
              <a:ext cx="259" cy="257"/>
            </a:xfrm>
            <a:prstGeom prst="rect">
              <a:avLst/>
            </a:prstGeom>
            <a:solidFill>
              <a:srgbClr val="FF9900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71020" name="Rectangle 10"/>
            <p:cNvSpPr>
              <a:spLocks/>
            </p:cNvSpPr>
            <p:nvPr/>
          </p:nvSpPr>
          <p:spPr bwMode="auto">
            <a:xfrm>
              <a:off x="64" y="839"/>
              <a:ext cx="259" cy="257"/>
            </a:xfrm>
            <a:prstGeom prst="rect">
              <a:avLst/>
            </a:prstGeom>
            <a:solidFill>
              <a:srgbClr val="00CCFF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71021" name="Rectangle 11"/>
            <p:cNvSpPr>
              <a:spLocks/>
            </p:cNvSpPr>
            <p:nvPr/>
          </p:nvSpPr>
          <p:spPr bwMode="auto">
            <a:xfrm>
              <a:off x="64" y="1160"/>
              <a:ext cx="259" cy="257"/>
            </a:xfrm>
            <a:prstGeom prst="rect">
              <a:avLst/>
            </a:prstGeom>
            <a:solidFill>
              <a:srgbClr val="FF0000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71022" name="Rectangle 12"/>
            <p:cNvSpPr>
              <a:spLocks/>
            </p:cNvSpPr>
            <p:nvPr/>
          </p:nvSpPr>
          <p:spPr bwMode="auto">
            <a:xfrm>
              <a:off x="64" y="1484"/>
              <a:ext cx="259" cy="258"/>
            </a:xfrm>
            <a:prstGeom prst="rect">
              <a:avLst/>
            </a:prstGeom>
            <a:solidFill>
              <a:srgbClr val="993366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71023" name="Rectangle 13"/>
            <p:cNvSpPr>
              <a:spLocks/>
            </p:cNvSpPr>
            <p:nvPr/>
          </p:nvSpPr>
          <p:spPr bwMode="auto">
            <a:xfrm>
              <a:off x="64" y="1806"/>
              <a:ext cx="259" cy="257"/>
            </a:xfrm>
            <a:prstGeom prst="rect">
              <a:avLst/>
            </a:prstGeom>
            <a:solidFill>
              <a:srgbClr val="000080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838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8484" grpId="0" animBg="1"/>
      <p:bldP spid="14848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7" y="218777"/>
            <a:ext cx="8714259" cy="659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5172" y="3884414"/>
            <a:ext cx="6402586" cy="2973586"/>
          </a:xfrm>
        </p:spPr>
        <p:txBody>
          <a:bodyPr/>
          <a:lstStyle/>
          <a:p>
            <a:pPr marL="40182" indent="0">
              <a:buClr>
                <a:srgbClr val="6D6D6D"/>
              </a:buClr>
              <a:buSzPct val="50000"/>
              <a:buFont typeface="Palatino" charset="0"/>
              <a:buChar char="•"/>
            </a:pPr>
            <a:endParaRPr lang="en-US" smtClean="0"/>
          </a:p>
        </p:txBody>
      </p:sp>
      <p:sp>
        <p:nvSpPr>
          <p:cNvPr id="2" name="Freeform 3"/>
          <p:cNvSpPr>
            <a:spLocks/>
          </p:cNvSpPr>
          <p:nvPr/>
        </p:nvSpPr>
        <p:spPr bwMode="auto">
          <a:xfrm>
            <a:off x="1618506" y="1196579"/>
            <a:ext cx="4752826" cy="14399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2147483647 w 21600"/>
              <a:gd name="T25" fmla="*/ 2147483647 h 21600"/>
              <a:gd name="T26" fmla="*/ 2147483647 w 21600"/>
              <a:gd name="T27" fmla="*/ 2147483647 h 21600"/>
              <a:gd name="T28" fmla="*/ 2147483647 w 21600"/>
              <a:gd name="T29" fmla="*/ 2147483647 h 21600"/>
              <a:gd name="T30" fmla="*/ 2147483647 w 21600"/>
              <a:gd name="T31" fmla="*/ 2147483647 h 21600"/>
              <a:gd name="T32" fmla="*/ 0 w 21600"/>
              <a:gd name="T33" fmla="*/ 2147483647 h 21600"/>
              <a:gd name="T34" fmla="*/ 2147483647 w 21600"/>
              <a:gd name="T35" fmla="*/ 2147483647 h 21600"/>
              <a:gd name="T36" fmla="*/ 2147483647 w 21600"/>
              <a:gd name="T37" fmla="*/ 2147483647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600" h="21600">
                <a:moveTo>
                  <a:pt x="657" y="9716"/>
                </a:moveTo>
                <a:lnTo>
                  <a:pt x="2294" y="6478"/>
                </a:lnTo>
                <a:lnTo>
                  <a:pt x="5562" y="1072"/>
                </a:lnTo>
                <a:lnTo>
                  <a:pt x="10143" y="0"/>
                </a:lnTo>
                <a:lnTo>
                  <a:pt x="15057" y="3239"/>
                </a:lnTo>
                <a:lnTo>
                  <a:pt x="18000" y="6478"/>
                </a:lnTo>
                <a:lnTo>
                  <a:pt x="20943" y="8645"/>
                </a:lnTo>
                <a:lnTo>
                  <a:pt x="21600" y="11884"/>
                </a:lnTo>
                <a:lnTo>
                  <a:pt x="19638" y="21600"/>
                </a:lnTo>
                <a:lnTo>
                  <a:pt x="16362" y="18361"/>
                </a:lnTo>
                <a:lnTo>
                  <a:pt x="15057" y="16194"/>
                </a:lnTo>
                <a:lnTo>
                  <a:pt x="12113" y="14051"/>
                </a:lnTo>
                <a:lnTo>
                  <a:pt x="9162" y="14051"/>
                </a:lnTo>
                <a:lnTo>
                  <a:pt x="6219" y="18361"/>
                </a:lnTo>
                <a:lnTo>
                  <a:pt x="2951" y="19433"/>
                </a:lnTo>
                <a:lnTo>
                  <a:pt x="1313" y="21600"/>
                </a:lnTo>
                <a:lnTo>
                  <a:pt x="0" y="15122"/>
                </a:lnTo>
                <a:lnTo>
                  <a:pt x="657" y="9716"/>
                </a:lnTo>
                <a:close/>
                <a:moveTo>
                  <a:pt x="657" y="9716"/>
                </a:moveTo>
              </a:path>
            </a:pathLst>
          </a:custGeom>
          <a:solidFill>
            <a:srgbClr val="FF0000">
              <a:alpha val="49019"/>
            </a:srgbClr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9508" name="Freeform 4"/>
          <p:cNvSpPr>
            <a:spLocks/>
          </p:cNvSpPr>
          <p:nvPr/>
        </p:nvSpPr>
        <p:spPr bwMode="auto">
          <a:xfrm>
            <a:off x="2050480" y="4220394"/>
            <a:ext cx="504527" cy="575965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0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600" h="21600">
                <a:moveTo>
                  <a:pt x="0" y="5415"/>
                </a:moveTo>
                <a:lnTo>
                  <a:pt x="3125" y="18863"/>
                </a:lnTo>
                <a:lnTo>
                  <a:pt x="15419" y="21600"/>
                </a:lnTo>
                <a:lnTo>
                  <a:pt x="21600" y="16185"/>
                </a:lnTo>
                <a:lnTo>
                  <a:pt x="18543" y="5415"/>
                </a:lnTo>
                <a:lnTo>
                  <a:pt x="15419" y="0"/>
                </a:lnTo>
                <a:lnTo>
                  <a:pt x="0" y="5415"/>
                </a:lnTo>
                <a:close/>
                <a:moveTo>
                  <a:pt x="0" y="5415"/>
                </a:moveTo>
              </a:path>
            </a:pathLst>
          </a:custGeom>
          <a:solidFill>
            <a:srgbClr val="00FF00">
              <a:alpha val="49019"/>
            </a:srgbClr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9509" name="Freeform 5"/>
          <p:cNvSpPr>
            <a:spLocks/>
          </p:cNvSpPr>
          <p:nvPr/>
        </p:nvSpPr>
        <p:spPr bwMode="auto">
          <a:xfrm>
            <a:off x="3203526" y="3643312"/>
            <a:ext cx="719956" cy="57596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0 h 21600"/>
              <a:gd name="T16" fmla="*/ 2147483647 w 21600"/>
              <a:gd name="T17" fmla="*/ 0 h 21600"/>
              <a:gd name="T18" fmla="*/ 2147483647 w 21600"/>
              <a:gd name="T19" fmla="*/ 0 h 21600"/>
              <a:gd name="T20" fmla="*/ 2147483647 w 21600"/>
              <a:gd name="T21" fmla="*/ 0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1600" h="21600">
                <a:moveTo>
                  <a:pt x="12037" y="0"/>
                </a:moveTo>
                <a:lnTo>
                  <a:pt x="2426" y="0"/>
                </a:lnTo>
                <a:lnTo>
                  <a:pt x="0" y="8093"/>
                </a:lnTo>
                <a:lnTo>
                  <a:pt x="4805" y="16185"/>
                </a:lnTo>
                <a:lnTo>
                  <a:pt x="9658" y="18922"/>
                </a:lnTo>
                <a:lnTo>
                  <a:pt x="19221" y="21600"/>
                </a:lnTo>
                <a:lnTo>
                  <a:pt x="21600" y="13507"/>
                </a:lnTo>
                <a:lnTo>
                  <a:pt x="21600" y="0"/>
                </a:lnTo>
                <a:lnTo>
                  <a:pt x="14416" y="0"/>
                </a:lnTo>
                <a:lnTo>
                  <a:pt x="12037" y="0"/>
                </a:lnTo>
                <a:close/>
                <a:moveTo>
                  <a:pt x="12037" y="0"/>
                </a:moveTo>
              </a:path>
            </a:pathLst>
          </a:custGeom>
          <a:solidFill>
            <a:srgbClr val="00FF00">
              <a:alpha val="49019"/>
            </a:srgbClr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9510" name="Freeform 6"/>
          <p:cNvSpPr>
            <a:spLocks/>
          </p:cNvSpPr>
          <p:nvPr/>
        </p:nvSpPr>
        <p:spPr bwMode="auto">
          <a:xfrm>
            <a:off x="2915543" y="4796359"/>
            <a:ext cx="1294805" cy="866180"/>
          </a:xfrm>
          <a:custGeom>
            <a:avLst/>
            <a:gdLst>
              <a:gd name="T0" fmla="*/ 2147483647 w 21600"/>
              <a:gd name="T1" fmla="*/ 2147483647 h 21600"/>
              <a:gd name="T2" fmla="*/ 0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0 h 21600"/>
              <a:gd name="T24" fmla="*/ 2147483647 w 21600"/>
              <a:gd name="T25" fmla="*/ 2147483647 h 21600"/>
              <a:gd name="T26" fmla="*/ 2147483647 w 21600"/>
              <a:gd name="T27" fmla="*/ 2147483647 h 21600"/>
              <a:gd name="T28" fmla="*/ 2147483647 w 21600"/>
              <a:gd name="T29" fmla="*/ 2147483647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1600" h="21600">
                <a:moveTo>
                  <a:pt x="4791" y="3613"/>
                </a:moveTo>
                <a:lnTo>
                  <a:pt x="0" y="7187"/>
                </a:lnTo>
                <a:lnTo>
                  <a:pt x="0" y="10800"/>
                </a:lnTo>
                <a:lnTo>
                  <a:pt x="1191" y="16200"/>
                </a:lnTo>
                <a:lnTo>
                  <a:pt x="4791" y="21600"/>
                </a:lnTo>
                <a:lnTo>
                  <a:pt x="10800" y="21600"/>
                </a:lnTo>
                <a:lnTo>
                  <a:pt x="18000" y="19813"/>
                </a:lnTo>
                <a:lnTo>
                  <a:pt x="21600" y="16200"/>
                </a:lnTo>
                <a:lnTo>
                  <a:pt x="20409" y="9013"/>
                </a:lnTo>
                <a:lnTo>
                  <a:pt x="20409" y="3613"/>
                </a:lnTo>
                <a:lnTo>
                  <a:pt x="18000" y="1787"/>
                </a:lnTo>
                <a:lnTo>
                  <a:pt x="13209" y="0"/>
                </a:lnTo>
                <a:lnTo>
                  <a:pt x="7200" y="1787"/>
                </a:lnTo>
                <a:lnTo>
                  <a:pt x="4791" y="3613"/>
                </a:lnTo>
                <a:close/>
                <a:moveTo>
                  <a:pt x="4791" y="3613"/>
                </a:moveTo>
              </a:path>
            </a:pathLst>
          </a:custGeom>
          <a:solidFill>
            <a:srgbClr val="00FF00">
              <a:alpha val="49019"/>
            </a:srgbClr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9511" name="Freeform 7"/>
          <p:cNvSpPr>
            <a:spLocks/>
          </p:cNvSpPr>
          <p:nvPr/>
        </p:nvSpPr>
        <p:spPr bwMode="auto">
          <a:xfrm>
            <a:off x="2700115" y="3933528"/>
            <a:ext cx="1007938" cy="1007939"/>
          </a:xfrm>
          <a:custGeom>
            <a:avLst/>
            <a:gdLst>
              <a:gd name="T0" fmla="*/ 0 w 21600"/>
              <a:gd name="T1" fmla="*/ 2147483647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0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0" y="1531"/>
                </a:moveTo>
                <a:lnTo>
                  <a:pt x="0" y="12314"/>
                </a:lnTo>
                <a:lnTo>
                  <a:pt x="1565" y="21600"/>
                </a:lnTo>
                <a:lnTo>
                  <a:pt x="9252" y="20035"/>
                </a:lnTo>
                <a:lnTo>
                  <a:pt x="21600" y="12314"/>
                </a:lnTo>
                <a:lnTo>
                  <a:pt x="20069" y="7688"/>
                </a:lnTo>
                <a:lnTo>
                  <a:pt x="10647" y="4354"/>
                </a:lnTo>
                <a:lnTo>
                  <a:pt x="4626" y="0"/>
                </a:lnTo>
                <a:lnTo>
                  <a:pt x="0" y="1531"/>
                </a:lnTo>
                <a:close/>
                <a:moveTo>
                  <a:pt x="0" y="1531"/>
                </a:moveTo>
              </a:path>
            </a:pathLst>
          </a:custGeom>
          <a:solidFill>
            <a:srgbClr val="FF6600">
              <a:alpha val="49019"/>
            </a:srgbClr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9512" name="Freeform 8"/>
          <p:cNvSpPr>
            <a:spLocks/>
          </p:cNvSpPr>
          <p:nvPr/>
        </p:nvSpPr>
        <p:spPr bwMode="auto">
          <a:xfrm>
            <a:off x="3994920" y="2275955"/>
            <a:ext cx="1439912" cy="13684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0 h 21600"/>
              <a:gd name="T18" fmla="*/ 2147483647 w 21600"/>
              <a:gd name="T19" fmla="*/ 0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14027" y="0"/>
                </a:moveTo>
                <a:lnTo>
                  <a:pt x="7549" y="5688"/>
                </a:lnTo>
                <a:lnTo>
                  <a:pt x="2143" y="12504"/>
                </a:lnTo>
                <a:lnTo>
                  <a:pt x="0" y="19320"/>
                </a:lnTo>
                <a:lnTo>
                  <a:pt x="3239" y="21600"/>
                </a:lnTo>
                <a:lnTo>
                  <a:pt x="11884" y="12504"/>
                </a:lnTo>
                <a:lnTo>
                  <a:pt x="20505" y="6816"/>
                </a:lnTo>
                <a:lnTo>
                  <a:pt x="21600" y="3408"/>
                </a:lnTo>
                <a:lnTo>
                  <a:pt x="14027" y="0"/>
                </a:lnTo>
                <a:close/>
                <a:moveTo>
                  <a:pt x="14027" y="0"/>
                </a:moveTo>
              </a:path>
            </a:pathLst>
          </a:custGeom>
          <a:solidFill>
            <a:srgbClr val="00CCFF">
              <a:alpha val="49019"/>
            </a:srgbClr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grpSp>
        <p:nvGrpSpPr>
          <p:cNvPr id="172042" name="Group 17"/>
          <p:cNvGrpSpPr>
            <a:grpSpLocks/>
          </p:cNvGrpSpPr>
          <p:nvPr/>
        </p:nvGrpSpPr>
        <p:grpSpPr bwMode="auto">
          <a:xfrm>
            <a:off x="5866804" y="4294064"/>
            <a:ext cx="3117578" cy="2447850"/>
            <a:chOff x="0" y="0"/>
            <a:chExt cx="2793" cy="2193"/>
          </a:xfrm>
        </p:grpSpPr>
        <p:sp>
          <p:nvSpPr>
            <p:cNvPr id="172043" name="Rectangle 9"/>
            <p:cNvSpPr>
              <a:spLocks/>
            </p:cNvSpPr>
            <p:nvPr/>
          </p:nvSpPr>
          <p:spPr bwMode="auto">
            <a:xfrm>
              <a:off x="0" y="0"/>
              <a:ext cx="2709" cy="2193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72044" name="Rectangle 10"/>
            <p:cNvSpPr>
              <a:spLocks/>
            </p:cNvSpPr>
            <p:nvPr/>
          </p:nvSpPr>
          <p:spPr bwMode="auto">
            <a:xfrm>
              <a:off x="321" y="97"/>
              <a:ext cx="2472" cy="1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2400">
                  <a:solidFill>
                    <a:srgbClr val="343434"/>
                  </a:solidFill>
                  <a:latin typeface="Arial Bold" charset="0"/>
                  <a:cs typeface="Arial Bold" charset="0"/>
                  <a:sym typeface="Arial Bold" charset="0"/>
                </a:rPr>
                <a:t>Corrie</a:t>
              </a:r>
            </a:p>
            <a:p>
              <a:r>
                <a:rPr lang="en-US" sz="2400">
                  <a:solidFill>
                    <a:srgbClr val="343434"/>
                  </a:solidFill>
                  <a:latin typeface="Arial Bold" charset="0"/>
                  <a:cs typeface="Arial Bold" charset="0"/>
                  <a:sym typeface="Arial Bold" charset="0"/>
                </a:rPr>
                <a:t>Pyramidal Peak</a:t>
              </a:r>
            </a:p>
            <a:p>
              <a:r>
                <a:rPr lang="en-US" sz="2400">
                  <a:solidFill>
                    <a:srgbClr val="343434"/>
                  </a:solidFill>
                  <a:latin typeface="Arial Bold" charset="0"/>
                  <a:cs typeface="Arial Bold" charset="0"/>
                  <a:sym typeface="Arial Bold" charset="0"/>
                </a:rPr>
                <a:t>Hanging Valley</a:t>
              </a:r>
            </a:p>
            <a:p>
              <a:r>
                <a:rPr lang="en-US" sz="2400">
                  <a:solidFill>
                    <a:srgbClr val="343434"/>
                  </a:solidFill>
                  <a:latin typeface="Arial Bold" charset="0"/>
                  <a:cs typeface="Arial Bold" charset="0"/>
                  <a:sym typeface="Arial Bold" charset="0"/>
                </a:rPr>
                <a:t>U-Shaped Valley</a:t>
              </a:r>
            </a:p>
            <a:p>
              <a:r>
                <a:rPr lang="en-US" sz="2400">
                  <a:solidFill>
                    <a:srgbClr val="343434"/>
                  </a:solidFill>
                  <a:latin typeface="Arial Bold" charset="0"/>
                  <a:cs typeface="Arial Bold" charset="0"/>
                  <a:sym typeface="Arial Bold" charset="0"/>
                </a:rPr>
                <a:t>Arête</a:t>
              </a:r>
            </a:p>
            <a:p>
              <a:r>
                <a:rPr lang="en-US" sz="2400">
                  <a:solidFill>
                    <a:srgbClr val="343434"/>
                  </a:solidFill>
                  <a:latin typeface="Arial Bold" charset="0"/>
                  <a:cs typeface="Arial Bold" charset="0"/>
                  <a:sym typeface="Arial Bold" charset="0"/>
                </a:rPr>
                <a:t>Ribbon Lake</a:t>
              </a:r>
            </a:p>
          </p:txBody>
        </p:sp>
        <p:sp>
          <p:nvSpPr>
            <p:cNvPr id="172045" name="Rectangle 11"/>
            <p:cNvSpPr>
              <a:spLocks/>
            </p:cNvSpPr>
            <p:nvPr/>
          </p:nvSpPr>
          <p:spPr bwMode="auto">
            <a:xfrm>
              <a:off x="64" y="129"/>
              <a:ext cx="259" cy="257"/>
            </a:xfrm>
            <a:prstGeom prst="rect">
              <a:avLst/>
            </a:prstGeom>
            <a:solidFill>
              <a:srgbClr val="00FF00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72046" name="Rectangle 12"/>
            <p:cNvSpPr>
              <a:spLocks/>
            </p:cNvSpPr>
            <p:nvPr/>
          </p:nvSpPr>
          <p:spPr bwMode="auto">
            <a:xfrm>
              <a:off x="64" y="516"/>
              <a:ext cx="259" cy="257"/>
            </a:xfrm>
            <a:prstGeom prst="rect">
              <a:avLst/>
            </a:prstGeom>
            <a:solidFill>
              <a:srgbClr val="FF9900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72047" name="Rectangle 13"/>
            <p:cNvSpPr>
              <a:spLocks/>
            </p:cNvSpPr>
            <p:nvPr/>
          </p:nvSpPr>
          <p:spPr bwMode="auto">
            <a:xfrm>
              <a:off x="64" y="839"/>
              <a:ext cx="259" cy="257"/>
            </a:xfrm>
            <a:prstGeom prst="rect">
              <a:avLst/>
            </a:prstGeom>
            <a:solidFill>
              <a:srgbClr val="00CCFF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72048" name="Rectangle 14"/>
            <p:cNvSpPr>
              <a:spLocks/>
            </p:cNvSpPr>
            <p:nvPr/>
          </p:nvSpPr>
          <p:spPr bwMode="auto">
            <a:xfrm>
              <a:off x="64" y="1160"/>
              <a:ext cx="259" cy="257"/>
            </a:xfrm>
            <a:prstGeom prst="rect">
              <a:avLst/>
            </a:prstGeom>
            <a:solidFill>
              <a:srgbClr val="FF0000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72049" name="Rectangle 15"/>
            <p:cNvSpPr>
              <a:spLocks/>
            </p:cNvSpPr>
            <p:nvPr/>
          </p:nvSpPr>
          <p:spPr bwMode="auto">
            <a:xfrm>
              <a:off x="64" y="1484"/>
              <a:ext cx="259" cy="258"/>
            </a:xfrm>
            <a:prstGeom prst="rect">
              <a:avLst/>
            </a:prstGeom>
            <a:solidFill>
              <a:srgbClr val="993366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72050" name="Rectangle 16"/>
            <p:cNvSpPr>
              <a:spLocks/>
            </p:cNvSpPr>
            <p:nvPr/>
          </p:nvSpPr>
          <p:spPr bwMode="auto">
            <a:xfrm>
              <a:off x="64" y="1806"/>
              <a:ext cx="259" cy="257"/>
            </a:xfrm>
            <a:prstGeom prst="rect">
              <a:avLst/>
            </a:prstGeom>
            <a:solidFill>
              <a:srgbClr val="000080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861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9508" grpId="0" animBg="1"/>
      <p:bldP spid="149509" grpId="0" animBg="1"/>
      <p:bldP spid="149510" grpId="0" animBg="1"/>
      <p:bldP spid="149511" grpId="0" animBg="1"/>
      <p:bldP spid="14951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767953" y="1624087"/>
            <a:ext cx="7608094" cy="4662413"/>
          </a:xfrm>
        </p:spPr>
        <p:txBody>
          <a:bodyPr/>
          <a:lstStyle/>
          <a:p>
            <a:pPr marL="312528" indent="-125011">
              <a:buSzPct val="52000"/>
              <a:buBlip>
                <a:blip r:embed="rId2"/>
              </a:buBlip>
            </a:pPr>
            <a:endParaRPr lang="en-US" smtClean="0"/>
          </a:p>
        </p:txBody>
      </p:sp>
      <p:pic>
        <p:nvPicPr>
          <p:cNvPr id="173059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4" y="79252"/>
            <a:ext cx="8785697" cy="664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3060" name="Group 11"/>
          <p:cNvGrpSpPr>
            <a:grpSpLocks/>
          </p:cNvGrpSpPr>
          <p:nvPr/>
        </p:nvGrpSpPr>
        <p:grpSpPr bwMode="auto">
          <a:xfrm>
            <a:off x="6010797" y="4294064"/>
            <a:ext cx="3117577" cy="2447850"/>
            <a:chOff x="0" y="0"/>
            <a:chExt cx="2793" cy="2193"/>
          </a:xfrm>
        </p:grpSpPr>
        <p:sp>
          <p:nvSpPr>
            <p:cNvPr id="173068" name="Rectangle 3"/>
            <p:cNvSpPr>
              <a:spLocks/>
            </p:cNvSpPr>
            <p:nvPr/>
          </p:nvSpPr>
          <p:spPr bwMode="auto">
            <a:xfrm>
              <a:off x="0" y="0"/>
              <a:ext cx="2709" cy="2193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73069" name="Rectangle 4"/>
            <p:cNvSpPr>
              <a:spLocks/>
            </p:cNvSpPr>
            <p:nvPr/>
          </p:nvSpPr>
          <p:spPr bwMode="auto">
            <a:xfrm>
              <a:off x="321" y="97"/>
              <a:ext cx="2472" cy="1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2400">
                  <a:solidFill>
                    <a:srgbClr val="343434"/>
                  </a:solidFill>
                  <a:latin typeface="Arial Bold" charset="0"/>
                  <a:cs typeface="Arial Bold" charset="0"/>
                  <a:sym typeface="Arial Bold" charset="0"/>
                </a:rPr>
                <a:t>Corrie</a:t>
              </a:r>
            </a:p>
            <a:p>
              <a:r>
                <a:rPr lang="en-US" sz="2400">
                  <a:solidFill>
                    <a:srgbClr val="343434"/>
                  </a:solidFill>
                  <a:latin typeface="Arial Bold" charset="0"/>
                  <a:cs typeface="Arial Bold" charset="0"/>
                  <a:sym typeface="Arial Bold" charset="0"/>
                </a:rPr>
                <a:t>Pyramidal Peak</a:t>
              </a:r>
            </a:p>
            <a:p>
              <a:r>
                <a:rPr lang="en-US" sz="2400">
                  <a:solidFill>
                    <a:srgbClr val="343434"/>
                  </a:solidFill>
                  <a:latin typeface="Arial Bold" charset="0"/>
                  <a:cs typeface="Arial Bold" charset="0"/>
                  <a:sym typeface="Arial Bold" charset="0"/>
                </a:rPr>
                <a:t>Hanging Valley</a:t>
              </a:r>
            </a:p>
            <a:p>
              <a:r>
                <a:rPr lang="en-US" sz="2400">
                  <a:solidFill>
                    <a:srgbClr val="343434"/>
                  </a:solidFill>
                  <a:latin typeface="Arial Bold" charset="0"/>
                  <a:cs typeface="Arial Bold" charset="0"/>
                  <a:sym typeface="Arial Bold" charset="0"/>
                </a:rPr>
                <a:t>U-Shaped Valley</a:t>
              </a:r>
            </a:p>
            <a:p>
              <a:r>
                <a:rPr lang="en-US" sz="2400">
                  <a:solidFill>
                    <a:srgbClr val="343434"/>
                  </a:solidFill>
                  <a:latin typeface="Arial Bold" charset="0"/>
                  <a:cs typeface="Arial Bold" charset="0"/>
                  <a:sym typeface="Arial Bold" charset="0"/>
                </a:rPr>
                <a:t>Arête</a:t>
              </a:r>
            </a:p>
            <a:p>
              <a:r>
                <a:rPr lang="en-US" sz="2400">
                  <a:solidFill>
                    <a:srgbClr val="343434"/>
                  </a:solidFill>
                  <a:latin typeface="Arial Bold" charset="0"/>
                  <a:cs typeface="Arial Bold" charset="0"/>
                  <a:sym typeface="Arial Bold" charset="0"/>
                </a:rPr>
                <a:t>Ribbon Lake</a:t>
              </a:r>
            </a:p>
          </p:txBody>
        </p:sp>
        <p:sp>
          <p:nvSpPr>
            <p:cNvPr id="173070" name="Rectangle 5"/>
            <p:cNvSpPr>
              <a:spLocks/>
            </p:cNvSpPr>
            <p:nvPr/>
          </p:nvSpPr>
          <p:spPr bwMode="auto">
            <a:xfrm>
              <a:off x="62" y="129"/>
              <a:ext cx="258" cy="257"/>
            </a:xfrm>
            <a:prstGeom prst="rect">
              <a:avLst/>
            </a:prstGeom>
            <a:solidFill>
              <a:srgbClr val="00FF00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73071" name="Rectangle 6"/>
            <p:cNvSpPr>
              <a:spLocks/>
            </p:cNvSpPr>
            <p:nvPr/>
          </p:nvSpPr>
          <p:spPr bwMode="auto">
            <a:xfrm>
              <a:off x="62" y="516"/>
              <a:ext cx="258" cy="257"/>
            </a:xfrm>
            <a:prstGeom prst="rect">
              <a:avLst/>
            </a:prstGeom>
            <a:solidFill>
              <a:srgbClr val="FF9900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73072" name="Rectangle 7"/>
            <p:cNvSpPr>
              <a:spLocks/>
            </p:cNvSpPr>
            <p:nvPr/>
          </p:nvSpPr>
          <p:spPr bwMode="auto">
            <a:xfrm>
              <a:off x="62" y="839"/>
              <a:ext cx="258" cy="257"/>
            </a:xfrm>
            <a:prstGeom prst="rect">
              <a:avLst/>
            </a:prstGeom>
            <a:solidFill>
              <a:srgbClr val="00CCFF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73073" name="Rectangle 8"/>
            <p:cNvSpPr>
              <a:spLocks/>
            </p:cNvSpPr>
            <p:nvPr/>
          </p:nvSpPr>
          <p:spPr bwMode="auto">
            <a:xfrm>
              <a:off x="62" y="1160"/>
              <a:ext cx="258" cy="257"/>
            </a:xfrm>
            <a:prstGeom prst="rect">
              <a:avLst/>
            </a:prstGeom>
            <a:solidFill>
              <a:srgbClr val="FF0000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73074" name="Rectangle 9"/>
            <p:cNvSpPr>
              <a:spLocks/>
            </p:cNvSpPr>
            <p:nvPr/>
          </p:nvSpPr>
          <p:spPr bwMode="auto">
            <a:xfrm>
              <a:off x="62" y="1484"/>
              <a:ext cx="258" cy="258"/>
            </a:xfrm>
            <a:prstGeom prst="rect">
              <a:avLst/>
            </a:prstGeom>
            <a:solidFill>
              <a:srgbClr val="993366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73075" name="Rectangle 10"/>
            <p:cNvSpPr>
              <a:spLocks/>
            </p:cNvSpPr>
            <p:nvPr/>
          </p:nvSpPr>
          <p:spPr bwMode="auto">
            <a:xfrm>
              <a:off x="62" y="1806"/>
              <a:ext cx="258" cy="257"/>
            </a:xfrm>
            <a:prstGeom prst="rect">
              <a:avLst/>
            </a:prstGeom>
            <a:solidFill>
              <a:srgbClr val="000080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150540" name="Freeform 12"/>
          <p:cNvSpPr>
            <a:spLocks/>
          </p:cNvSpPr>
          <p:nvPr/>
        </p:nvSpPr>
        <p:spPr bwMode="auto">
          <a:xfrm>
            <a:off x="3705820" y="3000375"/>
            <a:ext cx="2447851" cy="179933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0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2147483647 w 21600"/>
              <a:gd name="T25" fmla="*/ 2147483647 h 21600"/>
              <a:gd name="T26" fmla="*/ 0 w 21600"/>
              <a:gd name="T27" fmla="*/ 2147483647 h 21600"/>
              <a:gd name="T28" fmla="*/ 2147483647 w 21600"/>
              <a:gd name="T29" fmla="*/ 2147483647 h 21600"/>
              <a:gd name="T30" fmla="*/ 2147483647 w 21600"/>
              <a:gd name="T31" fmla="*/ 2147483647 h 216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1600" h="21600">
                <a:moveTo>
                  <a:pt x="1261" y="17276"/>
                </a:moveTo>
                <a:lnTo>
                  <a:pt x="6346" y="12952"/>
                </a:lnTo>
                <a:lnTo>
                  <a:pt x="10156" y="9505"/>
                </a:lnTo>
                <a:lnTo>
                  <a:pt x="12075" y="5181"/>
                </a:lnTo>
                <a:lnTo>
                  <a:pt x="15885" y="1733"/>
                </a:lnTo>
                <a:lnTo>
                  <a:pt x="20970" y="0"/>
                </a:lnTo>
                <a:lnTo>
                  <a:pt x="21600" y="1733"/>
                </a:lnTo>
                <a:lnTo>
                  <a:pt x="19051" y="5181"/>
                </a:lnTo>
                <a:lnTo>
                  <a:pt x="15240" y="9505"/>
                </a:lnTo>
                <a:lnTo>
                  <a:pt x="10800" y="15543"/>
                </a:lnTo>
                <a:lnTo>
                  <a:pt x="6990" y="19867"/>
                </a:lnTo>
                <a:lnTo>
                  <a:pt x="3810" y="20724"/>
                </a:lnTo>
                <a:lnTo>
                  <a:pt x="630" y="21600"/>
                </a:lnTo>
                <a:lnTo>
                  <a:pt x="0" y="18133"/>
                </a:lnTo>
                <a:lnTo>
                  <a:pt x="1261" y="17276"/>
                </a:lnTo>
                <a:close/>
                <a:moveTo>
                  <a:pt x="1261" y="17276"/>
                </a:moveTo>
              </a:path>
            </a:pathLst>
          </a:custGeom>
          <a:solidFill>
            <a:srgbClr val="000080">
              <a:alpha val="49019"/>
            </a:srgbClr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50541" name="Freeform 13"/>
          <p:cNvSpPr>
            <a:spLocks/>
          </p:cNvSpPr>
          <p:nvPr/>
        </p:nvSpPr>
        <p:spPr bwMode="auto">
          <a:xfrm>
            <a:off x="1042542" y="2851920"/>
            <a:ext cx="936501" cy="792510"/>
          </a:xfrm>
          <a:custGeom>
            <a:avLst/>
            <a:gdLst>
              <a:gd name="T0" fmla="*/ 2147483647 w 21600"/>
              <a:gd name="T1" fmla="*/ 2147483647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0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1684" y="1948"/>
                </a:moveTo>
                <a:lnTo>
                  <a:pt x="0" y="15713"/>
                </a:lnTo>
                <a:lnTo>
                  <a:pt x="6663" y="21600"/>
                </a:lnTo>
                <a:lnTo>
                  <a:pt x="14974" y="21600"/>
                </a:lnTo>
                <a:lnTo>
                  <a:pt x="18268" y="11774"/>
                </a:lnTo>
                <a:lnTo>
                  <a:pt x="21600" y="3939"/>
                </a:lnTo>
                <a:lnTo>
                  <a:pt x="21600" y="1948"/>
                </a:lnTo>
                <a:lnTo>
                  <a:pt x="14974" y="0"/>
                </a:lnTo>
                <a:lnTo>
                  <a:pt x="1684" y="1948"/>
                </a:lnTo>
                <a:close/>
                <a:moveTo>
                  <a:pt x="1684" y="1948"/>
                </a:moveTo>
              </a:path>
            </a:pathLst>
          </a:custGeom>
          <a:solidFill>
            <a:srgbClr val="00FF00">
              <a:alpha val="49019"/>
            </a:srgbClr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50542" name="Freeform 14"/>
          <p:cNvSpPr>
            <a:spLocks/>
          </p:cNvSpPr>
          <p:nvPr/>
        </p:nvSpPr>
        <p:spPr bwMode="auto">
          <a:xfrm>
            <a:off x="2339578" y="2204517"/>
            <a:ext cx="651867" cy="1080492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0 h 21600"/>
              <a:gd name="T16" fmla="*/ 2147483647 w 21600"/>
              <a:gd name="T17" fmla="*/ 2147483647 h 21600"/>
              <a:gd name="T18" fmla="*/ 0 w 21600"/>
              <a:gd name="T19" fmla="*/ 2147483647 h 21600"/>
              <a:gd name="T20" fmla="*/ 0 w 21600"/>
              <a:gd name="T21" fmla="*/ 2147483647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1600" h="21600">
                <a:moveTo>
                  <a:pt x="0" y="5749"/>
                </a:moveTo>
                <a:lnTo>
                  <a:pt x="2382" y="15851"/>
                </a:lnTo>
                <a:lnTo>
                  <a:pt x="0" y="21600"/>
                </a:lnTo>
                <a:lnTo>
                  <a:pt x="12018" y="20171"/>
                </a:lnTo>
                <a:lnTo>
                  <a:pt x="21600" y="15851"/>
                </a:lnTo>
                <a:lnTo>
                  <a:pt x="21600" y="10069"/>
                </a:lnTo>
                <a:lnTo>
                  <a:pt x="21600" y="4320"/>
                </a:lnTo>
                <a:lnTo>
                  <a:pt x="14400" y="0"/>
                </a:lnTo>
                <a:lnTo>
                  <a:pt x="9582" y="2891"/>
                </a:lnTo>
                <a:lnTo>
                  <a:pt x="0" y="5749"/>
                </a:lnTo>
                <a:close/>
                <a:moveTo>
                  <a:pt x="0" y="5749"/>
                </a:moveTo>
              </a:path>
            </a:pathLst>
          </a:custGeom>
          <a:solidFill>
            <a:srgbClr val="00FF00">
              <a:alpha val="49019"/>
            </a:srgbClr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50543" name="Freeform 15"/>
          <p:cNvSpPr>
            <a:spLocks/>
          </p:cNvSpPr>
          <p:nvPr/>
        </p:nvSpPr>
        <p:spPr bwMode="auto">
          <a:xfrm>
            <a:off x="1835051" y="2204517"/>
            <a:ext cx="504527" cy="1294805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0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0" y="2409"/>
                </a:moveTo>
                <a:lnTo>
                  <a:pt x="6181" y="9609"/>
                </a:lnTo>
                <a:lnTo>
                  <a:pt x="6181" y="15618"/>
                </a:lnTo>
                <a:lnTo>
                  <a:pt x="6181" y="21600"/>
                </a:lnTo>
                <a:lnTo>
                  <a:pt x="21600" y="21600"/>
                </a:lnTo>
                <a:lnTo>
                  <a:pt x="21600" y="13209"/>
                </a:lnTo>
                <a:lnTo>
                  <a:pt x="15419" y="6009"/>
                </a:lnTo>
                <a:lnTo>
                  <a:pt x="12362" y="0"/>
                </a:lnTo>
                <a:lnTo>
                  <a:pt x="0" y="2409"/>
                </a:lnTo>
                <a:close/>
                <a:moveTo>
                  <a:pt x="0" y="2409"/>
                </a:moveTo>
              </a:path>
            </a:pathLst>
          </a:custGeom>
          <a:solidFill>
            <a:srgbClr val="800080">
              <a:alpha val="49019"/>
            </a:srgbClr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50544" name="Freeform 16"/>
          <p:cNvSpPr>
            <a:spLocks/>
          </p:cNvSpPr>
          <p:nvPr/>
        </p:nvSpPr>
        <p:spPr bwMode="auto">
          <a:xfrm>
            <a:off x="3850928" y="3643312"/>
            <a:ext cx="649635" cy="575965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0 h 21600"/>
              <a:gd name="T10" fmla="*/ 0 w 21600"/>
              <a:gd name="T11" fmla="*/ 2147483647 h 21600"/>
              <a:gd name="T12" fmla="*/ 0 w 21600"/>
              <a:gd name="T13" fmla="*/ 214748364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600" h="21600">
                <a:moveTo>
                  <a:pt x="0" y="13507"/>
                </a:moveTo>
                <a:lnTo>
                  <a:pt x="11988" y="21600"/>
                </a:lnTo>
                <a:lnTo>
                  <a:pt x="21600" y="13507"/>
                </a:lnTo>
                <a:lnTo>
                  <a:pt x="11988" y="2678"/>
                </a:lnTo>
                <a:lnTo>
                  <a:pt x="9612" y="0"/>
                </a:lnTo>
                <a:lnTo>
                  <a:pt x="0" y="13507"/>
                </a:lnTo>
                <a:close/>
                <a:moveTo>
                  <a:pt x="0" y="13507"/>
                </a:moveTo>
              </a:path>
            </a:pathLst>
          </a:custGeom>
          <a:solidFill>
            <a:srgbClr val="00CCFF">
              <a:alpha val="49019"/>
            </a:srgbClr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50545" name="Freeform 17"/>
          <p:cNvSpPr>
            <a:spLocks/>
          </p:cNvSpPr>
          <p:nvPr/>
        </p:nvSpPr>
        <p:spPr bwMode="auto">
          <a:xfrm>
            <a:off x="3347517" y="3000375"/>
            <a:ext cx="718840" cy="108049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0 h 21600"/>
              <a:gd name="T14" fmla="*/ 2147483647 w 21600"/>
              <a:gd name="T15" fmla="*/ 0 h 21600"/>
              <a:gd name="T16" fmla="*/ 2147483647 w 21600"/>
              <a:gd name="T17" fmla="*/ 0 h 21600"/>
              <a:gd name="T18" fmla="*/ 2147483647 w 21600"/>
              <a:gd name="T19" fmla="*/ 0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6485" y="0"/>
                </a:moveTo>
                <a:lnTo>
                  <a:pt x="0" y="10069"/>
                </a:lnTo>
                <a:lnTo>
                  <a:pt x="6485" y="20171"/>
                </a:lnTo>
                <a:lnTo>
                  <a:pt x="10824" y="21600"/>
                </a:lnTo>
                <a:lnTo>
                  <a:pt x="21600" y="12960"/>
                </a:lnTo>
                <a:lnTo>
                  <a:pt x="21600" y="5749"/>
                </a:lnTo>
                <a:lnTo>
                  <a:pt x="12970" y="0"/>
                </a:lnTo>
                <a:lnTo>
                  <a:pt x="8630" y="0"/>
                </a:lnTo>
                <a:lnTo>
                  <a:pt x="6485" y="0"/>
                </a:lnTo>
                <a:close/>
                <a:moveTo>
                  <a:pt x="6485" y="0"/>
                </a:moveTo>
              </a:path>
            </a:pathLst>
          </a:custGeom>
          <a:solidFill>
            <a:srgbClr val="00FF00">
              <a:alpha val="49019"/>
            </a:srgbClr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50546" name="Freeform 18"/>
          <p:cNvSpPr>
            <a:spLocks/>
          </p:cNvSpPr>
          <p:nvPr/>
        </p:nvSpPr>
        <p:spPr bwMode="auto">
          <a:xfrm>
            <a:off x="7595816" y="1268015"/>
            <a:ext cx="936501" cy="1800449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0 h 21600"/>
              <a:gd name="T20" fmla="*/ 2147483647 w 21600"/>
              <a:gd name="T21" fmla="*/ 0 h 21600"/>
              <a:gd name="T22" fmla="*/ 2147483647 w 21600"/>
              <a:gd name="T23" fmla="*/ 0 h 21600"/>
              <a:gd name="T24" fmla="*/ 2147483647 w 21600"/>
              <a:gd name="T25" fmla="*/ 0 h 216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1600" h="21600">
                <a:moveTo>
                  <a:pt x="16621" y="0"/>
                </a:moveTo>
                <a:lnTo>
                  <a:pt x="11642" y="3467"/>
                </a:lnTo>
                <a:lnTo>
                  <a:pt x="6663" y="9505"/>
                </a:lnTo>
                <a:lnTo>
                  <a:pt x="3332" y="16419"/>
                </a:lnTo>
                <a:lnTo>
                  <a:pt x="0" y="19867"/>
                </a:lnTo>
                <a:lnTo>
                  <a:pt x="11642" y="21600"/>
                </a:lnTo>
                <a:lnTo>
                  <a:pt x="9958" y="15562"/>
                </a:lnTo>
                <a:lnTo>
                  <a:pt x="13289" y="8648"/>
                </a:lnTo>
                <a:lnTo>
                  <a:pt x="19916" y="2590"/>
                </a:lnTo>
                <a:lnTo>
                  <a:pt x="21600" y="0"/>
                </a:lnTo>
                <a:lnTo>
                  <a:pt x="18268" y="0"/>
                </a:lnTo>
                <a:lnTo>
                  <a:pt x="16621" y="0"/>
                </a:lnTo>
                <a:close/>
                <a:moveTo>
                  <a:pt x="16621" y="0"/>
                </a:moveTo>
              </a:path>
            </a:pathLst>
          </a:custGeom>
          <a:solidFill>
            <a:srgbClr val="FF0000">
              <a:alpha val="49019"/>
            </a:srgbClr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50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40" grpId="0" animBg="1"/>
      <p:bldP spid="150541" grpId="0" animBg="1"/>
      <p:bldP spid="150542" grpId="0" animBg="1"/>
      <p:bldP spid="150543" grpId="0" animBg="1"/>
      <p:bldP spid="150544" grpId="0" animBg="1"/>
      <p:bldP spid="150545" grpId="0" animBg="1"/>
      <p:bldP spid="15054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2656"/>
            <a:ext cx="6019680" cy="608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2076" y="332656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Higher 2012 Paper 1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484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Summary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learn how to identify glacial landforms on O.S. </a:t>
            </a:r>
            <a:r>
              <a:rPr lang="en-GB" dirty="0" smtClean="0"/>
              <a:t>Maps.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879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Past Paper Question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/>
              <a:t>With the aid of annotated diagrams, </a:t>
            </a:r>
            <a:r>
              <a:rPr lang="en-GB" i="1" dirty="0">
                <a:solidFill>
                  <a:srgbClr val="FF0000"/>
                </a:solidFill>
              </a:rPr>
              <a:t>explain</a:t>
            </a:r>
            <a:r>
              <a:rPr lang="en-GB" i="1" dirty="0"/>
              <a:t> </a:t>
            </a:r>
            <a:r>
              <a:rPr lang="en-GB" i="1" dirty="0">
                <a:solidFill>
                  <a:srgbClr val="FF0000"/>
                </a:solidFill>
              </a:rPr>
              <a:t>the processes</a:t>
            </a:r>
            <a:r>
              <a:rPr lang="en-GB" i="1" dirty="0"/>
              <a:t> involved in the formation of a </a:t>
            </a:r>
            <a:r>
              <a:rPr lang="en-GB" i="1" dirty="0" smtClean="0">
                <a:solidFill>
                  <a:srgbClr val="FF0000"/>
                </a:solidFill>
              </a:rPr>
              <a:t>terminal moraine.</a:t>
            </a:r>
            <a:r>
              <a:rPr lang="en-GB" i="1" dirty="0" smtClean="0"/>
              <a:t> </a:t>
            </a: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(9 marks)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Tips:</a:t>
            </a:r>
          </a:p>
          <a:p>
            <a:r>
              <a:rPr lang="en-GB" dirty="0" smtClean="0"/>
              <a:t>Must have a well annotated diagrams (could be before, during and after glaciation), </a:t>
            </a:r>
          </a:p>
          <a:p>
            <a:r>
              <a:rPr lang="en-GB" dirty="0" smtClean="0"/>
              <a:t>Refer </a:t>
            </a:r>
            <a:r>
              <a:rPr lang="en-GB" dirty="0"/>
              <a:t>to your diagrams throughout.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605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900" dirty="0">
                <a:solidFill>
                  <a:srgbClr val="7030A0"/>
                </a:solidFill>
              </a:rPr>
              <a:t>Location of Glaciated Uplands in the UK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576" y="1556792"/>
            <a:ext cx="3545086" cy="4106540"/>
          </a:xfrm>
        </p:spPr>
        <p:txBody>
          <a:bodyPr>
            <a:no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n-GB" sz="2400" dirty="0" smtClean="0"/>
              <a:t>The Pleistocene period of the ice age lasted 2½million years and has </a:t>
            </a:r>
            <a:r>
              <a:rPr lang="en-GB" sz="2400" b="1" dirty="0" smtClean="0">
                <a:solidFill>
                  <a:srgbClr val="FF0000"/>
                </a:solidFill>
              </a:rPr>
              <a:t>20</a:t>
            </a:r>
            <a:r>
              <a:rPr lang="en-GB" sz="2400" dirty="0" smtClean="0"/>
              <a:t> different glacial and interglacial periods.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GB" sz="2400" dirty="0" smtClean="0"/>
              <a:t>The oldest saw ice reach as far south as the </a:t>
            </a:r>
            <a:r>
              <a:rPr lang="en-GB" sz="2400" b="1" dirty="0" smtClean="0">
                <a:solidFill>
                  <a:srgbClr val="FF0000"/>
                </a:solidFill>
              </a:rPr>
              <a:t>Thames Severn</a:t>
            </a:r>
            <a:r>
              <a:rPr lang="en-GB" sz="2400" b="1" dirty="0" smtClean="0"/>
              <a:t> </a:t>
            </a:r>
            <a:r>
              <a:rPr lang="en-GB" sz="2400" dirty="0" smtClean="0"/>
              <a:t>line.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GB" sz="2400" dirty="0" smtClean="0"/>
              <a:t>Scenery would resemble Antarctica today with 350m ice </a:t>
            </a:r>
            <a:r>
              <a:rPr lang="en-GB" sz="2400" b="1" dirty="0" smtClean="0">
                <a:solidFill>
                  <a:srgbClr val="FF0000"/>
                </a:solidFill>
              </a:rPr>
              <a:t>cap</a:t>
            </a:r>
            <a:r>
              <a:rPr lang="en-GB" sz="2400" dirty="0" smtClean="0"/>
              <a:t> burying even some high mountains.</a:t>
            </a:r>
            <a:endParaRPr lang="en-GB" sz="2400" dirty="0"/>
          </a:p>
        </p:txBody>
      </p:sp>
      <p:pic>
        <p:nvPicPr>
          <p:cNvPr id="2970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59" y="1634133"/>
            <a:ext cx="3411141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2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2382</Words>
  <Application>Microsoft Office PowerPoint</Application>
  <PresentationFormat>On-screen Show (4:3)</PresentationFormat>
  <Paragraphs>391</Paragraphs>
  <Slides>89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89</vt:i4>
      </vt:variant>
    </vt:vector>
  </HeadingPairs>
  <TitlesOfParts>
    <vt:vector size="92" baseType="lpstr">
      <vt:lpstr>Office Theme</vt:lpstr>
      <vt:lpstr>Photo Editor Photo</vt:lpstr>
      <vt:lpstr>Bitmap Image</vt:lpstr>
      <vt:lpstr>Glaciated Uplands</vt:lpstr>
      <vt:lpstr>Glaciated Uplands Outline</vt:lpstr>
      <vt:lpstr>Aims of the lesson</vt:lpstr>
      <vt:lpstr>PowerPoint Presentation</vt:lpstr>
      <vt:lpstr>What is a Glacier?</vt:lpstr>
      <vt:lpstr>Glacier Formation</vt:lpstr>
      <vt:lpstr>Valley Glaciers</vt:lpstr>
      <vt:lpstr>The Glacier as a System</vt:lpstr>
      <vt:lpstr>Location of Glaciated Uplands in the UK</vt:lpstr>
      <vt:lpstr>PowerPoint Presentation</vt:lpstr>
      <vt:lpstr>PowerPoint Presentation</vt:lpstr>
      <vt:lpstr>PowerPoint Presentation</vt:lpstr>
      <vt:lpstr>PowerPoint Presentation</vt:lpstr>
      <vt:lpstr>Processes of Glacial Erosion</vt:lpstr>
      <vt:lpstr>Freeze Thaw</vt:lpstr>
      <vt:lpstr>Plucking</vt:lpstr>
      <vt:lpstr>Abrasion</vt:lpstr>
      <vt:lpstr>Abrasion: Striations</vt:lpstr>
      <vt:lpstr>Formation of a Corrie</vt:lpstr>
      <vt:lpstr>PowerPoint Presentation</vt:lpstr>
      <vt:lpstr>PowerPoint Presentation</vt:lpstr>
      <vt:lpstr>Named Example: Coire an Lochain, Cairngorms</vt:lpstr>
      <vt:lpstr>Named Example: Coire Cas, Cairngorms</vt:lpstr>
      <vt:lpstr>Simplification Activity</vt:lpstr>
      <vt:lpstr>Arêtes</vt:lpstr>
      <vt:lpstr>Pyramidal Peaks (Horns)</vt:lpstr>
      <vt:lpstr>Homework</vt:lpstr>
      <vt:lpstr>Summary</vt:lpstr>
      <vt:lpstr>Unscramble the Words!</vt:lpstr>
      <vt:lpstr>Aims of the lesson</vt:lpstr>
      <vt:lpstr>U-Shaped Valley</vt:lpstr>
      <vt:lpstr>PowerPoint Presentation</vt:lpstr>
      <vt:lpstr>U-Shaped Valley (Glacial Trough)</vt:lpstr>
      <vt:lpstr>Misfit Stream</vt:lpstr>
      <vt:lpstr>Ribbon Lochs</vt:lpstr>
      <vt:lpstr>PowerPoint Presentation</vt:lpstr>
      <vt:lpstr>Roches Moutonnées</vt:lpstr>
      <vt:lpstr>PowerPoint Presentation</vt:lpstr>
      <vt:lpstr>Diagram Memory Activity</vt:lpstr>
      <vt:lpstr>PowerPoint Presentation</vt:lpstr>
      <vt:lpstr>Crag &amp; Tail</vt:lpstr>
      <vt:lpstr>Named Example: Edinburgh Castle</vt:lpstr>
      <vt:lpstr>Summary</vt:lpstr>
      <vt:lpstr>Past Paper Question</vt:lpstr>
      <vt:lpstr>Aims of the lesson</vt:lpstr>
      <vt:lpstr>Landforms of Glacial Deposition</vt:lpstr>
      <vt:lpstr>Till Deposits</vt:lpstr>
      <vt:lpstr>Drumlins</vt:lpstr>
      <vt:lpstr>Drumlins</vt:lpstr>
      <vt:lpstr>PowerPoint Presentation</vt:lpstr>
      <vt:lpstr>PowerPoint Presentation</vt:lpstr>
      <vt:lpstr>Moraines</vt:lpstr>
      <vt:lpstr>1. Terminal Moraines</vt:lpstr>
      <vt:lpstr>PowerPoint Presentation</vt:lpstr>
      <vt:lpstr>2. Lateral Moraines</vt:lpstr>
      <vt:lpstr>PowerPoint Presentation</vt:lpstr>
      <vt:lpstr>3. Medial Moraines</vt:lpstr>
      <vt:lpstr>PowerPoint Presentation</vt:lpstr>
      <vt:lpstr>Erratics</vt:lpstr>
      <vt:lpstr>Erratic in New York City</vt:lpstr>
      <vt:lpstr>True or False?</vt:lpstr>
      <vt:lpstr>Summary</vt:lpstr>
      <vt:lpstr>Know your named examples</vt:lpstr>
      <vt:lpstr>Aims of the lesson</vt:lpstr>
      <vt:lpstr>Fluvioglacial Deposits</vt:lpstr>
      <vt:lpstr>PowerPoint Presentation</vt:lpstr>
      <vt:lpstr>Carousel Activity</vt:lpstr>
      <vt:lpstr>Outwash Plains</vt:lpstr>
      <vt:lpstr>Eskers</vt:lpstr>
      <vt:lpstr>PowerPoint Presentation</vt:lpstr>
      <vt:lpstr>Kames</vt:lpstr>
      <vt:lpstr>Kame Terraces</vt:lpstr>
      <vt:lpstr>PowerPoint Presentation</vt:lpstr>
      <vt:lpstr>PowerPoint Presentation</vt:lpstr>
      <vt:lpstr>PowerPoint Presentation</vt:lpstr>
      <vt:lpstr>Summary</vt:lpstr>
      <vt:lpstr>Aims of the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Past Paper Question</vt:lpstr>
    </vt:vector>
  </TitlesOfParts>
  <Company>Fujitsu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Buchanans1</dc:creator>
  <cp:lastModifiedBy>Buchanans1</cp:lastModifiedBy>
  <cp:revision>41</cp:revision>
  <cp:lastPrinted>2013-09-03T13:18:48Z</cp:lastPrinted>
  <dcterms:created xsi:type="dcterms:W3CDTF">2013-08-06T14:38:23Z</dcterms:created>
  <dcterms:modified xsi:type="dcterms:W3CDTF">2013-09-03T15:29:09Z</dcterms:modified>
</cp:coreProperties>
</file>