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259" r:id="rId3"/>
    <p:sldId id="274" r:id="rId4"/>
    <p:sldId id="258" r:id="rId5"/>
    <p:sldId id="260" r:id="rId6"/>
    <p:sldId id="283"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09" r:id="rId34"/>
    <p:sldId id="310" r:id="rId35"/>
    <p:sldId id="311" r:id="rId36"/>
    <p:sldId id="312" r:id="rId37"/>
    <p:sldId id="313" r:id="rId38"/>
    <p:sldId id="314" r:id="rId39"/>
    <p:sldId id="315" r:id="rId40"/>
    <p:sldId id="262" r:id="rId41"/>
    <p:sldId id="263" r:id="rId42"/>
    <p:sldId id="300" r:id="rId43"/>
    <p:sldId id="267" r:id="rId44"/>
    <p:sldId id="281" r:id="rId45"/>
    <p:sldId id="282" r:id="rId46"/>
    <p:sldId id="269" r:id="rId47"/>
    <p:sldId id="280" r:id="rId48"/>
    <p:sldId id="270" r:id="rId49"/>
    <p:sldId id="279" r:id="rId50"/>
    <p:sldId id="276" r:id="rId51"/>
    <p:sldId id="277" r:id="rId52"/>
    <p:sldId id="275" r:id="rId53"/>
    <p:sldId id="278" r:id="rId54"/>
    <p:sldId id="285" r:id="rId55"/>
    <p:sldId id="286" r:id="rId56"/>
    <p:sldId id="287" r:id="rId57"/>
    <p:sldId id="288" r:id="rId58"/>
    <p:sldId id="284" r:id="rId59"/>
    <p:sldId id="293" r:id="rId60"/>
    <p:sldId id="272" r:id="rId61"/>
    <p:sldId id="291" r:id="rId62"/>
    <p:sldId id="290" r:id="rId63"/>
    <p:sldId id="292" r:id="rId64"/>
    <p:sldId id="301" r:id="rId65"/>
    <p:sldId id="302" r:id="rId66"/>
    <p:sldId id="303" r:id="rId67"/>
    <p:sldId id="304" r:id="rId68"/>
    <p:sldId id="305" r:id="rId69"/>
    <p:sldId id="306" r:id="rId70"/>
    <p:sldId id="307" r:id="rId71"/>
    <p:sldId id="308" r:id="rId72"/>
    <p:sldId id="273" r:id="rId73"/>
    <p:sldId id="294" r:id="rId74"/>
    <p:sldId id="296" r:id="rId75"/>
    <p:sldId id="297" r:id="rId76"/>
    <p:sldId id="298" r:id="rId77"/>
    <p:sldId id="299" r:id="rId78"/>
    <p:sldId id="295" r:id="rId79"/>
    <p:sldId id="316" r:id="rId80"/>
    <p:sldId id="317" r:id="rId81"/>
    <p:sldId id="318" r:id="rId82"/>
    <p:sldId id="257" r:id="rId83"/>
    <p:sldId id="345" r:id="rId8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21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4AD470E-38FF-44DF-B055-B439FFA0FF6C}" type="datetimeFigureOut">
              <a:rPr lang="en-GB" smtClean="0"/>
              <a:pPr/>
              <a:t>15/04/2015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D308B3B-6646-4FB0-AEA7-26DE8A4841D5}" type="slidenum">
              <a:rPr lang="en-GB" smtClean="0"/>
              <a:pPr/>
              <a:t>‹#›</a:t>
            </a:fld>
            <a:endParaRPr lang="en-GB"/>
          </a:p>
        </p:txBody>
      </p:sp>
    </p:spTree>
    <p:extLst>
      <p:ext uri="{BB962C8B-B14F-4D97-AF65-F5344CB8AC3E}">
        <p14:creationId xmlns:p14="http://schemas.microsoft.com/office/powerpoint/2010/main" xmlns="" val="213530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32F9647-1D4D-470B-AFA9-8BBC72457E68}" type="datetimeFigureOut">
              <a:rPr lang="en-GB" smtClean="0"/>
              <a:pPr/>
              <a:t>15/04/2015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0D9A684-EAA5-4CA8-A489-595DEBA89F9C}" type="slidenum">
              <a:rPr lang="en-GB" smtClean="0"/>
              <a:pPr/>
              <a:t>‹#›</a:t>
            </a:fld>
            <a:endParaRPr lang="en-GB"/>
          </a:p>
        </p:txBody>
      </p:sp>
    </p:spTree>
    <p:extLst>
      <p:ext uri="{BB962C8B-B14F-4D97-AF65-F5344CB8AC3E}">
        <p14:creationId xmlns:p14="http://schemas.microsoft.com/office/powerpoint/2010/main" xmlns="" val="85940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7E6E2-54F4-40C8-857C-143777D278C6}" type="slidenum">
              <a:rPr lang="en-US" altLang="en-US" smtClean="0"/>
              <a:pPr eaLnBrk="1" hangingPunct="1"/>
              <a:t>15</a:t>
            </a:fld>
            <a:endParaRPr lang="en-US" alt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9381DC-CE8A-41E7-A8FF-DD9CDF219079}" type="slidenum">
              <a:rPr lang="en-US" altLang="en-US" smtClean="0"/>
              <a:pPr eaLnBrk="1" hangingPunct="1"/>
              <a:t>22</a:t>
            </a:fld>
            <a:endParaRPr lang="en-US" alt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97428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401178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106704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9F7289-EE15-4AF1-83E4-1A2122A3DFC3}" type="slidenum">
              <a:rPr lang="en-US"/>
              <a:pPr>
                <a:defRPr/>
              </a:pPr>
              <a:t>‹#›</a:t>
            </a:fld>
            <a:endParaRPr lang="en-US"/>
          </a:p>
        </p:txBody>
      </p:sp>
    </p:spTree>
    <p:extLst>
      <p:ext uri="{BB962C8B-B14F-4D97-AF65-F5344CB8AC3E}">
        <p14:creationId xmlns:p14="http://schemas.microsoft.com/office/powerpoint/2010/main" xmlns="" val="4230407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FFFF"/>
                </a:solidFill>
                <a:latin typeface="Comic Sans MS" panose="030F0702030302020204" pitchFamily="66"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FFFF"/>
                </a:solidFill>
                <a:latin typeface="Comic Sans MS" panose="030F0702030302020204" pitchFamily="66" charset="0"/>
              </a:defRPr>
            </a:lvl1pPr>
            <a:lvl2pPr>
              <a:defRPr>
                <a:solidFill>
                  <a:srgbClr val="00FFFF"/>
                </a:solidFill>
                <a:latin typeface="Comic Sans MS" panose="030F0702030302020204" pitchFamily="66" charset="0"/>
              </a:defRPr>
            </a:lvl2pPr>
            <a:lvl3pPr>
              <a:defRPr>
                <a:solidFill>
                  <a:srgbClr val="00FFFF"/>
                </a:solidFill>
                <a:latin typeface="Comic Sans MS" panose="030F0702030302020204" pitchFamily="66" charset="0"/>
              </a:defRPr>
            </a:lvl3pPr>
            <a:lvl4pPr>
              <a:defRPr>
                <a:solidFill>
                  <a:srgbClr val="00FFFF"/>
                </a:solidFill>
                <a:latin typeface="Comic Sans MS" panose="030F0702030302020204" pitchFamily="66" charset="0"/>
              </a:defRPr>
            </a:lvl4pPr>
            <a:lvl5pPr>
              <a:defRPr>
                <a:solidFill>
                  <a:srgbClr val="00FFFF"/>
                </a:solidFill>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410869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263379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200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636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261136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409706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421370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36522-B442-4627-B27E-3CA7369F413B}" type="datetimeFigureOut">
              <a:rPr lang="en-GB" smtClean="0"/>
              <a:pPr/>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118909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6522-B442-4627-B27E-3CA7369F413B}" type="datetimeFigureOut">
              <a:rPr lang="en-GB" smtClean="0"/>
              <a:pPr/>
              <a:t>15/04/2015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75023-3A86-4B9E-8BF8-223583223411}" type="slidenum">
              <a:rPr lang="en-GB" smtClean="0"/>
              <a:pPr/>
              <a:t>‹#›</a:t>
            </a:fld>
            <a:endParaRPr lang="en-GB"/>
          </a:p>
        </p:txBody>
      </p:sp>
    </p:spTree>
    <p:extLst>
      <p:ext uri="{BB962C8B-B14F-4D97-AF65-F5344CB8AC3E}">
        <p14:creationId xmlns:p14="http://schemas.microsoft.com/office/powerpoint/2010/main" xmlns="" val="117263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dinphoto.org.uk/A/ap_blomfield_robert.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dinphoto.org.uk/0_a/0_around_edinburgh_-_high_rise_flats.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dinphoto.org.uk/0_a_l/0_around_edinburgh_-_leith_0_recent_pictures.htm"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dinphoto.org.uk/0_a_l/0_around_edinburgh_-_leith_0_recent_pictures.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atm.org.uk/?p=95"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PPANDq-XOEs" TargetMode="External"/><Relationship Id="rId2" Type="http://schemas.openxmlformats.org/officeDocument/2006/relationships/hyperlink" Target="https://www.youtube.com/watch?v=Im0tHRs9Bng"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hyperlink" Target="http://ngm.nationalgeographic.com/2007/05/dharavi-mumbai-slum/jacobson-text" TargetMode="External"/><Relationship Id="rId2" Type="http://schemas.openxmlformats.org/officeDocument/2006/relationships/hyperlink" Target="http://news.bbc.co.uk/1/shared/spl/hi/world/06/dharavi_slum/html/dharavi_slum_intro.s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dirty="0" smtClean="0">
                <a:solidFill>
                  <a:srgbClr val="00FFFF"/>
                </a:solidFill>
              </a:rPr>
              <a:t>Urban Change</a:t>
            </a:r>
            <a:endParaRPr lang="en-GB" sz="8800" dirty="0">
              <a:solidFill>
                <a:srgbClr val="00FFFF"/>
              </a:solidFill>
            </a:endParaRPr>
          </a:p>
        </p:txBody>
      </p:sp>
      <p:sp>
        <p:nvSpPr>
          <p:cNvPr id="3" name="Subtitle 2"/>
          <p:cNvSpPr>
            <a:spLocks noGrp="1"/>
          </p:cNvSpPr>
          <p:nvPr>
            <p:ph type="subTitle" idx="1"/>
          </p:nvPr>
        </p:nvSpPr>
        <p:spPr/>
        <p:txBody>
          <a:bodyPr/>
          <a:lstStyle/>
          <a:p>
            <a:r>
              <a:rPr lang="en-GB" dirty="0" smtClean="0">
                <a:solidFill>
                  <a:srgbClr val="00FFFF"/>
                </a:solidFill>
              </a:rPr>
              <a:t>Higher Geography</a:t>
            </a:r>
            <a:endParaRPr lang="en-GB" dirty="0">
              <a:solidFill>
                <a:srgbClr val="00FFFF"/>
              </a:solidFill>
            </a:endParaRPr>
          </a:p>
        </p:txBody>
      </p:sp>
    </p:spTree>
    <p:extLst>
      <p:ext uri="{BB962C8B-B14F-4D97-AF65-F5344CB8AC3E}">
        <p14:creationId xmlns:p14="http://schemas.microsoft.com/office/powerpoint/2010/main" xmlns="" val="333105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85775" y="1588"/>
            <a:ext cx="8229600" cy="1143000"/>
          </a:xfrm>
        </p:spPr>
        <p:txBody>
          <a:bodyPr/>
          <a:lstStyle/>
          <a:p>
            <a:r>
              <a:rPr lang="en-GB" altLang="en-US" smtClean="0"/>
              <a:t>Sector Model - Hoyt</a:t>
            </a:r>
          </a:p>
        </p:txBody>
      </p:sp>
      <p:sp>
        <p:nvSpPr>
          <p:cNvPr id="21507" name="Content Placeholder 2"/>
          <p:cNvSpPr>
            <a:spLocks noGrp="1"/>
          </p:cNvSpPr>
          <p:nvPr>
            <p:ph idx="1"/>
          </p:nvPr>
        </p:nvSpPr>
        <p:spPr>
          <a:xfrm>
            <a:off x="457200" y="3357563"/>
            <a:ext cx="8229600" cy="3384550"/>
          </a:xfrm>
        </p:spPr>
        <p:txBody>
          <a:bodyPr/>
          <a:lstStyle/>
          <a:p>
            <a:r>
              <a:rPr lang="en-GB" altLang="en-US" sz="2800" smtClean="0"/>
              <a:t>Based on the circles on the Burgess model, but adds sectors of similar land uses concentrated in parts of the city. </a:t>
            </a:r>
          </a:p>
          <a:p>
            <a:r>
              <a:rPr lang="en-GB" altLang="en-US" sz="2800" smtClean="0"/>
              <a:t>Some zones, eg the factories/industry zone, radiate out from the CBD. This is probably following the line of a main road or a railway.</a:t>
            </a:r>
          </a:p>
          <a:p>
            <a:endParaRPr lang="en-GB" altLang="en-US" smtClean="0"/>
          </a:p>
        </p:txBody>
      </p:sp>
      <p:pic>
        <p:nvPicPr>
          <p:cNvPr id="21508" name="Picture 5" descr="Description: The image show a model with some land uses in concentric rings around the CBD but some land use sectors radiating out from the CBD."/>
          <p:cNvPicPr>
            <a:picLocks noChangeAspect="1" noChangeArrowheads="1"/>
          </p:cNvPicPr>
          <p:nvPr/>
        </p:nvPicPr>
        <p:blipFill>
          <a:blip r:embed="rId2">
            <a:extLst>
              <a:ext uri="{28A0092B-C50C-407E-A947-70E740481C1C}">
                <a14:useLocalDpi xmlns:a14="http://schemas.microsoft.com/office/drawing/2010/main" xmlns="" val="0"/>
              </a:ext>
            </a:extLst>
          </a:blip>
          <a:srcRect l="39284" r="16522"/>
          <a:stretch>
            <a:fillRect/>
          </a:stretch>
        </p:blipFill>
        <p:spPr bwMode="auto">
          <a:xfrm>
            <a:off x="3419475" y="939800"/>
            <a:ext cx="2033588" cy="230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5" descr="Description: The image show a model with some land uses in concentric rings around the CBD but some land use sectors radiating out from the CBD."/>
          <p:cNvPicPr>
            <a:picLocks noChangeAspect="1" noChangeArrowheads="1"/>
          </p:cNvPicPr>
          <p:nvPr/>
        </p:nvPicPr>
        <p:blipFill>
          <a:blip r:embed="rId2">
            <a:extLst>
              <a:ext uri="{28A0092B-C50C-407E-A947-70E740481C1C}">
                <a14:useLocalDpi xmlns:a14="http://schemas.microsoft.com/office/drawing/2010/main" xmlns="" val="0"/>
              </a:ext>
            </a:extLst>
          </a:blip>
          <a:srcRect t="20950" r="63663"/>
          <a:stretch>
            <a:fillRect/>
          </a:stretch>
        </p:blipFill>
        <p:spPr bwMode="auto">
          <a:xfrm>
            <a:off x="1908175" y="1368425"/>
            <a:ext cx="132715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1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706438"/>
          </a:xfrm>
        </p:spPr>
        <p:txBody>
          <a:bodyPr/>
          <a:lstStyle/>
          <a:p>
            <a:pPr>
              <a:defRPr/>
            </a:pPr>
            <a:r>
              <a:rPr lang="en-GB" sz="3200" u="sng" dirty="0" smtClean="0">
                <a:solidFill>
                  <a:schemeClr val="accent5">
                    <a:lumMod val="10000"/>
                  </a:schemeClr>
                </a:solidFill>
              </a:rPr>
              <a:t>Multiple Nuclei (Ullman and Harris </a:t>
            </a:r>
            <a:endParaRPr lang="en-GB" sz="3200" dirty="0"/>
          </a:p>
        </p:txBody>
      </p:sp>
      <p:sp>
        <p:nvSpPr>
          <p:cNvPr id="22531" name="Content Placeholder 2"/>
          <p:cNvSpPr>
            <a:spLocks noGrp="1"/>
          </p:cNvSpPr>
          <p:nvPr>
            <p:ph idx="1"/>
          </p:nvPr>
        </p:nvSpPr>
        <p:spPr>
          <a:xfrm>
            <a:off x="107950" y="620713"/>
            <a:ext cx="8785225" cy="6048375"/>
          </a:xfrm>
        </p:spPr>
        <p:txBody>
          <a:bodyPr/>
          <a:lstStyle/>
          <a:p>
            <a:r>
              <a:rPr lang="en-GB" altLang="en-US" sz="2400" smtClean="0"/>
              <a:t>Based on the fact that many towns and nearly all large cities grow about many nuclei rather than around a simple CBD.</a:t>
            </a:r>
            <a:br>
              <a:rPr lang="en-GB" altLang="en-US" sz="2400" smtClean="0"/>
            </a:br>
            <a:r>
              <a:rPr lang="en-GB" altLang="en-US" sz="2400" smtClean="0"/>
              <a:t/>
            </a:r>
            <a:br>
              <a:rPr lang="en-GB" altLang="en-US" sz="2400" smtClean="0"/>
            </a:br>
            <a:r>
              <a:rPr lang="en-GB" altLang="en-US" sz="2400" smtClean="0"/>
              <a:t>Distinctive land-use zones develop because some activities repel each other; high-quality housing does not generally arise next to industrial areas, and other activities cannot afford the high costs of the most desirable locations. </a:t>
            </a:r>
          </a:p>
          <a:p>
            <a:endParaRPr lang="en-GB" altLang="en-US" sz="2400" smtClean="0"/>
          </a:p>
          <a:p>
            <a:r>
              <a:rPr lang="en-GB" altLang="en-US" sz="2400" smtClean="0"/>
              <a:t>New industrial areas develop in suburban locations since they require easy access, and outlying business districts may develop for the same reason</a:t>
            </a:r>
            <a:r>
              <a:rPr lang="en-GB" altLang="en-US" smtClean="0"/>
              <a:t/>
            </a:r>
            <a:br>
              <a:rPr lang="en-GB" altLang="en-US" smtClean="0"/>
            </a:br>
            <a:r>
              <a:rPr lang="en-GB" altLang="en-US" smtClean="0"/>
              <a:t/>
            </a:r>
            <a:br>
              <a:rPr lang="en-GB" altLang="en-US" smtClean="0"/>
            </a:br>
            <a:endParaRPr lang="en-GB" altLang="en-US" smtClean="0"/>
          </a:p>
        </p:txBody>
      </p:sp>
      <p:pic>
        <p:nvPicPr>
          <p:cNvPr id="22532" name="Picture 6" descr="Description: models-new-color"/>
          <p:cNvPicPr>
            <a:picLocks noChangeAspect="1" noChangeArrowheads="1"/>
          </p:cNvPicPr>
          <p:nvPr/>
        </p:nvPicPr>
        <p:blipFill>
          <a:blip r:embed="rId2">
            <a:extLst>
              <a:ext uri="{28A0092B-C50C-407E-A947-70E740481C1C}">
                <a14:useLocalDpi xmlns:a14="http://schemas.microsoft.com/office/drawing/2010/main" xmlns="" val="0"/>
              </a:ext>
            </a:extLst>
          </a:blip>
          <a:srcRect l="70749"/>
          <a:stretch>
            <a:fillRect/>
          </a:stretch>
        </p:blipFill>
        <p:spPr bwMode="auto">
          <a:xfrm>
            <a:off x="7667625" y="5214938"/>
            <a:ext cx="1274763"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85800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7463"/>
            <a:ext cx="8229600" cy="1143000"/>
          </a:xfrm>
        </p:spPr>
        <p:txBody>
          <a:bodyPr/>
          <a:lstStyle/>
          <a:p>
            <a:pPr>
              <a:defRPr/>
            </a:pPr>
            <a:r>
              <a:rPr lang="en-GB" u="sng" dirty="0" smtClean="0">
                <a:solidFill>
                  <a:schemeClr val="accent5">
                    <a:lumMod val="10000"/>
                  </a:schemeClr>
                </a:solidFill>
              </a:rPr>
              <a:t>Mann’s Model</a:t>
            </a:r>
            <a:endParaRPr lang="en-GB" dirty="0"/>
          </a:p>
        </p:txBody>
      </p:sp>
      <p:sp>
        <p:nvSpPr>
          <p:cNvPr id="23555" name="Content Placeholder 2"/>
          <p:cNvSpPr>
            <a:spLocks noGrp="1"/>
          </p:cNvSpPr>
          <p:nvPr>
            <p:ph idx="1"/>
          </p:nvPr>
        </p:nvSpPr>
        <p:spPr>
          <a:xfrm>
            <a:off x="457200" y="981075"/>
            <a:ext cx="8229600" cy="5145088"/>
          </a:xfrm>
        </p:spPr>
        <p:txBody>
          <a:bodyPr>
            <a:normAutofit lnSpcReduction="10000"/>
          </a:bodyPr>
          <a:lstStyle/>
          <a:p>
            <a:r>
              <a:rPr lang="en-GB" altLang="en-US" sz="2800" smtClean="0"/>
              <a:t>Combines the sector theory with the concentric zone model. Four basic sectors are postulated: middle class, lower middle class, working class, and lower working class. </a:t>
            </a:r>
          </a:p>
          <a:p>
            <a:r>
              <a:rPr lang="en-GB" altLang="en-US" sz="2800" smtClean="0"/>
              <a:t>Each sector displays four zones. In each case, there is the CBD, the transitional zone, a zone of smaller houses, and the outermost zone made up of post-1918 housing.</a:t>
            </a:r>
            <a:br>
              <a:rPr lang="en-GB" altLang="en-US" sz="2800"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endParaRPr lang="en-GB" altLang="en-US" smtClean="0"/>
          </a:p>
        </p:txBody>
      </p:sp>
      <p:pic>
        <p:nvPicPr>
          <p:cNvPr id="23556" name="Picture 2" descr="Description: http://content.answcdn.com/main/content/img/oxford/Oxford_Geography/0198606737.manns-model.1.jpg"/>
          <p:cNvPicPr>
            <a:picLocks noChangeAspect="1" noChangeArrowheads="1"/>
          </p:cNvPicPr>
          <p:nvPr/>
        </p:nvPicPr>
        <p:blipFill>
          <a:blip r:embed="rId2">
            <a:extLst>
              <a:ext uri="{28A0092B-C50C-407E-A947-70E740481C1C}">
                <a14:useLocalDpi xmlns:a14="http://schemas.microsoft.com/office/drawing/2010/main" xmlns="" val="0"/>
              </a:ext>
            </a:extLst>
          </a:blip>
          <a:srcRect r="50201"/>
          <a:stretch>
            <a:fillRect/>
          </a:stretch>
        </p:blipFill>
        <p:spPr bwMode="auto">
          <a:xfrm>
            <a:off x="6156325" y="4141788"/>
            <a:ext cx="2582863"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il_fi" descr="Description: http://content.answcdn.com/main/content/img/oxford/Oxford_Geography/0198606737.manns-model.1.jpg"/>
          <p:cNvPicPr>
            <a:picLocks noChangeAspect="1" noChangeArrowheads="1"/>
          </p:cNvPicPr>
          <p:nvPr/>
        </p:nvPicPr>
        <p:blipFill>
          <a:blip r:embed="rId2">
            <a:extLst>
              <a:ext uri="{28A0092B-C50C-407E-A947-70E740481C1C}">
                <a14:useLocalDpi xmlns:a14="http://schemas.microsoft.com/office/drawing/2010/main" xmlns="" val="0"/>
              </a:ext>
            </a:extLst>
          </a:blip>
          <a:srcRect l="48582" b="57251"/>
          <a:stretch>
            <a:fillRect/>
          </a:stretch>
        </p:blipFill>
        <p:spPr bwMode="auto">
          <a:xfrm>
            <a:off x="4211638" y="5876925"/>
            <a:ext cx="1719262"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71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Activity</a:t>
            </a:r>
          </a:p>
        </p:txBody>
      </p:sp>
      <p:sp>
        <p:nvSpPr>
          <p:cNvPr id="24579" name="Content Placeholder 2"/>
          <p:cNvSpPr>
            <a:spLocks noGrp="1"/>
          </p:cNvSpPr>
          <p:nvPr>
            <p:ph idx="1"/>
          </p:nvPr>
        </p:nvSpPr>
        <p:spPr/>
        <p:txBody>
          <a:bodyPr/>
          <a:lstStyle/>
          <a:p>
            <a:r>
              <a:rPr lang="en-GB" altLang="en-US" smtClean="0"/>
              <a:t>Read page 327 of textbook.</a:t>
            </a:r>
          </a:p>
          <a:p>
            <a:endParaRPr lang="en-GB" altLang="en-US" smtClean="0"/>
          </a:p>
          <a:p>
            <a:r>
              <a:rPr lang="en-GB" altLang="en-US" smtClean="0"/>
              <a:t>Complete sheet to show how the models apply to Edinburgh.</a:t>
            </a:r>
          </a:p>
        </p:txBody>
      </p:sp>
    </p:spTree>
    <p:extLst>
      <p:ext uri="{BB962C8B-B14F-4D97-AF65-F5344CB8AC3E}">
        <p14:creationId xmlns:p14="http://schemas.microsoft.com/office/powerpoint/2010/main" xmlns="" val="720364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1" cy="6972301"/>
        </p:xfrm>
        <a:graphic>
          <a:graphicData uri="http://schemas.openxmlformats.org/drawingml/2006/table">
            <a:tbl>
              <a:tblPr firstRow="1" firstCol="1" bandRow="1">
                <a:tableStyleId>{5C22544A-7EE6-4342-B048-85BDC9FD1C3A}</a:tableStyleId>
              </a:tblPr>
              <a:tblGrid>
                <a:gridCol w="2334527"/>
                <a:gridCol w="3404737"/>
                <a:gridCol w="3404737"/>
              </a:tblGrid>
              <a:tr h="210313">
                <a:tc>
                  <a:txBody>
                    <a:bodyPr/>
                    <a:lstStyle/>
                    <a:p>
                      <a:pPr algn="ctr">
                        <a:lnSpc>
                          <a:spcPct val="115000"/>
                        </a:lnSpc>
                        <a:spcAft>
                          <a:spcPts val="0"/>
                        </a:spcAft>
                      </a:pPr>
                      <a:r>
                        <a:rPr lang="en-GB" sz="1200" u="sng" dirty="0">
                          <a:solidFill>
                            <a:schemeClr val="accent5">
                              <a:lumMod val="10000"/>
                            </a:schemeClr>
                          </a:solidFill>
                          <a:effectLst/>
                        </a:rPr>
                        <a:t>Model</a:t>
                      </a:r>
                      <a:endParaRPr lang="en-GB" sz="1200" dirty="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solidFill>
                            <a:schemeClr val="accent5">
                              <a:lumMod val="10000"/>
                            </a:schemeClr>
                          </a:solidFill>
                          <a:effectLst/>
                        </a:rPr>
                        <a:t>Description of Model</a:t>
                      </a:r>
                      <a:endParaRPr lang="en-GB" sz="1200" dirty="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solidFill>
                            <a:schemeClr val="accent5">
                              <a:lumMod val="10000"/>
                            </a:schemeClr>
                          </a:solidFill>
                          <a:effectLst/>
                        </a:rPr>
                        <a:t>Edinburgh</a:t>
                      </a:r>
                      <a:endParaRPr lang="en-GB" sz="1200" dirty="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2029">
                <a:tc>
                  <a:txBody>
                    <a:bodyPr/>
                    <a:lstStyle/>
                    <a:p>
                      <a:pPr algn="ctr">
                        <a:lnSpc>
                          <a:spcPct val="115000"/>
                        </a:lnSpc>
                        <a:spcAft>
                          <a:spcPts val="0"/>
                        </a:spcAft>
                      </a:pPr>
                      <a:r>
                        <a:rPr lang="en-GB" sz="1200" u="sng">
                          <a:solidFill>
                            <a:schemeClr val="accent5">
                              <a:lumMod val="10000"/>
                            </a:schemeClr>
                          </a:solidFill>
                          <a:effectLst/>
                        </a:rPr>
                        <a:t>Concentric Model (Burgess)</a:t>
                      </a:r>
                      <a:endParaRPr lang="en-GB" sz="120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endParaRPr lang="en-GB" sz="400" dirty="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dirty="0">
                          <a:effectLst/>
                        </a:rPr>
                        <a:t> </a:t>
                      </a:r>
                      <a:endParaRPr lang="en-GB" sz="400" dirty="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5093">
                <a:tc>
                  <a:txBody>
                    <a:bodyPr/>
                    <a:lstStyle/>
                    <a:p>
                      <a:pPr algn="ctr">
                        <a:lnSpc>
                          <a:spcPct val="115000"/>
                        </a:lnSpc>
                        <a:spcAft>
                          <a:spcPts val="0"/>
                        </a:spcAft>
                      </a:pPr>
                      <a:r>
                        <a:rPr lang="en-GB" sz="1200" u="sng">
                          <a:solidFill>
                            <a:schemeClr val="accent5">
                              <a:lumMod val="10000"/>
                            </a:schemeClr>
                          </a:solidFill>
                          <a:effectLst/>
                        </a:rPr>
                        <a:t>Sector Model (Hoyt)</a:t>
                      </a:r>
                      <a:endParaRPr lang="en-GB" sz="120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endParaRPr lang="en-GB" sz="40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a:effectLst/>
                        </a:rPr>
                        <a:t> </a:t>
                      </a:r>
                      <a:endParaRPr lang="en-GB" sz="40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8965">
                <a:tc>
                  <a:txBody>
                    <a:bodyPr/>
                    <a:lstStyle/>
                    <a:p>
                      <a:pPr algn="ctr">
                        <a:lnSpc>
                          <a:spcPct val="115000"/>
                        </a:lnSpc>
                        <a:spcAft>
                          <a:spcPts val="0"/>
                        </a:spcAft>
                      </a:pPr>
                      <a:r>
                        <a:rPr lang="en-GB" sz="1200" u="sng" dirty="0">
                          <a:solidFill>
                            <a:schemeClr val="accent5">
                              <a:lumMod val="10000"/>
                            </a:schemeClr>
                          </a:solidFill>
                          <a:effectLst/>
                        </a:rPr>
                        <a:t>Multiple Nuclei (Ullman and Harris)</a:t>
                      </a:r>
                      <a:endParaRPr lang="en-GB" sz="1200" dirty="0">
                        <a:solidFill>
                          <a:schemeClr val="accent5">
                            <a:lumMod val="10000"/>
                          </a:schemeClr>
                        </a:solidFill>
                        <a:effectLst/>
                      </a:endParaRPr>
                    </a:p>
                    <a:p>
                      <a:pPr algn="ct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gn="ct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gn="ct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gn="ct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gn="ct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p>
                    <a:p>
                      <a:pPr>
                        <a:lnSpc>
                          <a:spcPct val="115000"/>
                        </a:lnSpc>
                        <a:spcAft>
                          <a:spcPts val="0"/>
                        </a:spcAft>
                      </a:pPr>
                      <a:r>
                        <a:rPr lang="en-GB" sz="400">
                          <a:effectLst/>
                        </a:rPr>
                        <a:t> </a:t>
                      </a:r>
                      <a:endParaRPr lang="en-GB" sz="40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a:effectLst/>
                        </a:rPr>
                        <a:t> </a:t>
                      </a:r>
                      <a:endParaRPr lang="en-GB" sz="40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5901">
                <a:tc>
                  <a:txBody>
                    <a:bodyPr/>
                    <a:lstStyle/>
                    <a:p>
                      <a:pPr algn="ctr">
                        <a:lnSpc>
                          <a:spcPct val="115000"/>
                        </a:lnSpc>
                        <a:spcAft>
                          <a:spcPts val="0"/>
                        </a:spcAft>
                      </a:pPr>
                      <a:r>
                        <a:rPr lang="en-GB" sz="1200" u="sng" dirty="0">
                          <a:solidFill>
                            <a:schemeClr val="accent5">
                              <a:lumMod val="10000"/>
                            </a:schemeClr>
                          </a:solidFill>
                          <a:effectLst/>
                        </a:rPr>
                        <a:t>Mann’s Model</a:t>
                      </a:r>
                      <a:endParaRPr lang="en-GB" sz="1200" dirty="0">
                        <a:solidFill>
                          <a:schemeClr val="accent5">
                            <a:lumMod val="10000"/>
                          </a:schemeClr>
                        </a:solidFill>
                        <a:effectLst/>
                      </a:endParaRPr>
                    </a:p>
                    <a:p>
                      <a:pP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gn="ctr">
                        <a:lnSpc>
                          <a:spcPct val="115000"/>
                        </a:lnSpc>
                        <a:spcAft>
                          <a:spcPts val="0"/>
                        </a:spcAft>
                      </a:pPr>
                      <a:r>
                        <a:rPr lang="en-GB" sz="1200" u="none" strike="noStrike" dirty="0">
                          <a:solidFill>
                            <a:schemeClr val="accent5">
                              <a:lumMod val="10000"/>
                            </a:schemeClr>
                          </a:solidFill>
                          <a:effectLst/>
                        </a:rPr>
                        <a:t> </a:t>
                      </a:r>
                      <a:endParaRPr lang="en-GB" sz="1200" dirty="0">
                        <a:solidFill>
                          <a:schemeClr val="accent5">
                            <a:lumMod val="10000"/>
                          </a:schemeClr>
                        </a:solidFill>
                        <a:effectLst/>
                      </a:endParaRPr>
                    </a:p>
                    <a:p>
                      <a:pPr>
                        <a:lnSpc>
                          <a:spcPct val="115000"/>
                        </a:lnSpc>
                        <a:spcAft>
                          <a:spcPts val="0"/>
                        </a:spcAft>
                        <a:tabLst>
                          <a:tab pos="1733550" algn="l"/>
                        </a:tabLst>
                      </a:pPr>
                      <a:r>
                        <a:rPr lang="en-GB" sz="1200" dirty="0">
                          <a:solidFill>
                            <a:schemeClr val="accent5">
                              <a:lumMod val="10000"/>
                            </a:schemeClr>
                          </a:solidFill>
                          <a:effectLst/>
                        </a:rPr>
                        <a:t>	</a:t>
                      </a:r>
                    </a:p>
                    <a:p>
                      <a:pPr>
                        <a:lnSpc>
                          <a:spcPct val="115000"/>
                        </a:lnSpc>
                        <a:spcAft>
                          <a:spcPts val="0"/>
                        </a:spcAft>
                        <a:tabLst>
                          <a:tab pos="1733550" algn="l"/>
                        </a:tabLst>
                      </a:pPr>
                      <a:r>
                        <a:rPr lang="en-GB" sz="1200" dirty="0">
                          <a:solidFill>
                            <a:schemeClr val="accent5">
                              <a:lumMod val="10000"/>
                            </a:schemeClr>
                          </a:solidFill>
                          <a:effectLst/>
                        </a:rPr>
                        <a:t> </a:t>
                      </a:r>
                    </a:p>
                    <a:p>
                      <a:pPr>
                        <a:lnSpc>
                          <a:spcPct val="115000"/>
                        </a:lnSpc>
                        <a:spcAft>
                          <a:spcPts val="0"/>
                        </a:spcAft>
                        <a:tabLst>
                          <a:tab pos="1733550" algn="l"/>
                        </a:tabLst>
                      </a:pPr>
                      <a:r>
                        <a:rPr lang="en-GB" sz="1200" dirty="0">
                          <a:solidFill>
                            <a:schemeClr val="accent5">
                              <a:lumMod val="10000"/>
                            </a:schemeClr>
                          </a:solidFill>
                          <a:effectLst/>
                        </a:rPr>
                        <a:t> </a:t>
                      </a:r>
                      <a:endParaRPr lang="en-GB" sz="1200" dirty="0">
                        <a:solidFill>
                          <a:schemeClr val="accent5">
                            <a:lumMod val="10000"/>
                          </a:schemeClr>
                        </a:solidFill>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p>
                    <a:p>
                      <a:pPr>
                        <a:lnSpc>
                          <a:spcPct val="115000"/>
                        </a:lnSpc>
                        <a:spcAft>
                          <a:spcPts val="0"/>
                        </a:spcAft>
                      </a:pPr>
                      <a:r>
                        <a:rPr lang="en-GB" sz="400" dirty="0">
                          <a:effectLst/>
                        </a:rPr>
                        <a:t> </a:t>
                      </a:r>
                      <a:endParaRPr lang="en-GB" sz="400" dirty="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400" dirty="0">
                          <a:effectLst/>
                        </a:rPr>
                        <a:t> </a:t>
                      </a:r>
                      <a:endParaRPr lang="en-GB" sz="400" dirty="0">
                        <a:effectLst/>
                        <a:latin typeface="Calibri"/>
                        <a:ea typeface="Calibri"/>
                        <a:cs typeface="Times New Roman"/>
                      </a:endParaRPr>
                    </a:p>
                  </a:txBody>
                  <a:tcPr marL="22647" marR="22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5628" name="Picture 7" descr="Description: The diagram shows a dartboard-like image. The centre is the CBD, then inner city (high-density, low-cost housing), then inner suburbs (medium-density housing), then outer suburbs (high cost, low-density housing)."/>
          <p:cNvPicPr>
            <a:picLocks noChangeAspect="1" noChangeArrowheads="1"/>
          </p:cNvPicPr>
          <p:nvPr/>
        </p:nvPicPr>
        <p:blipFill>
          <a:blip r:embed="rId2">
            <a:extLst>
              <a:ext uri="{28A0092B-C50C-407E-A947-70E740481C1C}">
                <a14:useLocalDpi xmlns:a14="http://schemas.microsoft.com/office/drawing/2010/main" xmlns="" val="0"/>
              </a:ext>
            </a:extLst>
          </a:blip>
          <a:srcRect l="38618"/>
          <a:stretch>
            <a:fillRect/>
          </a:stretch>
        </p:blipFill>
        <p:spPr bwMode="auto">
          <a:xfrm>
            <a:off x="60325" y="549275"/>
            <a:ext cx="14097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9" name="Picture 4" descr="Description: The diagram shows a dartboard-like image. The centre is the CBD, then inner city (high-density, low-cost housing), then inner suburbs (medium-density housing), then outer suburbs (high cost, low-density housing)."/>
          <p:cNvPicPr>
            <a:picLocks noChangeAspect="1" noChangeArrowheads="1"/>
          </p:cNvPicPr>
          <p:nvPr/>
        </p:nvPicPr>
        <p:blipFill>
          <a:blip r:embed="rId2">
            <a:extLst>
              <a:ext uri="{28A0092B-C50C-407E-A947-70E740481C1C}">
                <a14:useLocalDpi xmlns:a14="http://schemas.microsoft.com/office/drawing/2010/main" xmlns="" val="0"/>
              </a:ext>
            </a:extLst>
          </a:blip>
          <a:srcRect t="20177" r="62195"/>
          <a:stretch>
            <a:fillRect/>
          </a:stretch>
        </p:blipFill>
        <p:spPr bwMode="auto">
          <a:xfrm>
            <a:off x="1470025" y="858838"/>
            <a:ext cx="885825"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0" name="Picture 5" descr="Description: The image show a model with some land uses in concentric rings around the CBD but some land use sectors radiating out from the CBD."/>
          <p:cNvPicPr>
            <a:picLocks noChangeAspect="1" noChangeArrowheads="1"/>
          </p:cNvPicPr>
          <p:nvPr/>
        </p:nvPicPr>
        <p:blipFill>
          <a:blip r:embed="rId3">
            <a:extLst>
              <a:ext uri="{28A0092B-C50C-407E-A947-70E740481C1C}">
                <a14:useLocalDpi xmlns:a14="http://schemas.microsoft.com/office/drawing/2010/main" xmlns="" val="0"/>
              </a:ext>
            </a:extLst>
          </a:blip>
          <a:srcRect l="39284" r="16522"/>
          <a:stretch>
            <a:fillRect/>
          </a:stretch>
        </p:blipFill>
        <p:spPr bwMode="auto">
          <a:xfrm>
            <a:off x="1027113" y="2082800"/>
            <a:ext cx="1023937"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1" name="Picture 5" descr="Description: The image show a model with some land uses in concentric rings around the CBD but some land use sectors radiating out from the CBD."/>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950" r="63663"/>
          <a:stretch>
            <a:fillRect/>
          </a:stretch>
        </p:blipFill>
        <p:spPr bwMode="auto">
          <a:xfrm>
            <a:off x="149225" y="2382838"/>
            <a:ext cx="67786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2" name="Picture 6" descr="Description: models-new-c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l="70749"/>
          <a:stretch>
            <a:fillRect/>
          </a:stretch>
        </p:blipFill>
        <p:spPr bwMode="auto">
          <a:xfrm>
            <a:off x="604838" y="3852863"/>
            <a:ext cx="966787"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3" name="Picture 2" descr="Description: http://content.answcdn.com/main/content/img/oxford/Oxford_Geography/0198606737.manns-model.1.jpg"/>
          <p:cNvPicPr>
            <a:picLocks noChangeAspect="1" noChangeArrowheads="1"/>
          </p:cNvPicPr>
          <p:nvPr/>
        </p:nvPicPr>
        <p:blipFill>
          <a:blip r:embed="rId5">
            <a:extLst>
              <a:ext uri="{28A0092B-C50C-407E-A947-70E740481C1C}">
                <a14:useLocalDpi xmlns:a14="http://schemas.microsoft.com/office/drawing/2010/main" xmlns="" val="0"/>
              </a:ext>
            </a:extLst>
          </a:blip>
          <a:srcRect r="50201"/>
          <a:stretch>
            <a:fillRect/>
          </a:stretch>
        </p:blipFill>
        <p:spPr bwMode="auto">
          <a:xfrm>
            <a:off x="169863" y="5395913"/>
            <a:ext cx="1190625"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4" name="il_fi" descr="Description: http://content.answcdn.com/main/content/img/oxford/Oxford_Geography/0198606737.manns-model.1.jpg"/>
          <p:cNvPicPr>
            <a:picLocks noChangeAspect="1" noChangeArrowheads="1"/>
          </p:cNvPicPr>
          <p:nvPr/>
        </p:nvPicPr>
        <p:blipFill>
          <a:blip r:embed="rId5">
            <a:extLst>
              <a:ext uri="{28A0092B-C50C-407E-A947-70E740481C1C}">
                <a14:useLocalDpi xmlns:a14="http://schemas.microsoft.com/office/drawing/2010/main" xmlns="" val="0"/>
              </a:ext>
            </a:extLst>
          </a:blip>
          <a:srcRect l="48582" b="57251"/>
          <a:stretch>
            <a:fillRect/>
          </a:stretch>
        </p:blipFill>
        <p:spPr bwMode="auto">
          <a:xfrm>
            <a:off x="879475" y="6302375"/>
            <a:ext cx="1384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70859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smtClean="0"/>
              <a:t>WE WILL</a:t>
            </a:r>
            <a:endParaRPr lang="en-US" altLang="en-US" smtClean="0"/>
          </a:p>
        </p:txBody>
      </p:sp>
      <p:sp>
        <p:nvSpPr>
          <p:cNvPr id="27651" name="Rectangle 3"/>
          <p:cNvSpPr>
            <a:spLocks noGrp="1" noChangeArrowheads="1"/>
          </p:cNvSpPr>
          <p:nvPr>
            <p:ph type="body" idx="1"/>
          </p:nvPr>
        </p:nvSpPr>
        <p:spPr/>
        <p:txBody>
          <a:bodyPr/>
          <a:lstStyle/>
          <a:p>
            <a:pPr eaLnBrk="1" hangingPunct="1">
              <a:lnSpc>
                <a:spcPct val="90000"/>
              </a:lnSpc>
            </a:pPr>
            <a:r>
              <a:rPr lang="en-US" altLang="en-US" smtClean="0"/>
              <a:t>Describe and account for the likely land uses to be observed in the CBD</a:t>
            </a:r>
          </a:p>
          <a:p>
            <a:pPr eaLnBrk="1" hangingPunct="1">
              <a:lnSpc>
                <a:spcPct val="90000"/>
              </a:lnSpc>
              <a:buFontTx/>
              <a:buNone/>
            </a:pPr>
            <a:endParaRPr lang="en-US" altLang="en-US" smtClean="0"/>
          </a:p>
          <a:p>
            <a:pPr eaLnBrk="1" hangingPunct="1">
              <a:lnSpc>
                <a:spcPct val="90000"/>
              </a:lnSpc>
            </a:pPr>
            <a:r>
              <a:rPr lang="en-US" altLang="en-US" smtClean="0"/>
              <a:t>describe and explain the changes which have taken place in the CBD and the old inner-city area</a:t>
            </a:r>
          </a:p>
          <a:p>
            <a:pPr eaLnBrk="1" hangingPunct="1">
              <a:lnSpc>
                <a:spcPct val="90000"/>
              </a:lnSpc>
              <a:buFontTx/>
              <a:buNone/>
            </a:pPr>
            <a:endParaRPr lang="en-US" altLang="en-US" smtClean="0"/>
          </a:p>
          <a:p>
            <a:pPr eaLnBrk="1" hangingPunct="1">
              <a:lnSpc>
                <a:spcPct val="90000"/>
              </a:lnSpc>
            </a:pPr>
            <a:r>
              <a:rPr lang="en-US" altLang="en-US" smtClean="0"/>
              <a:t>explain why changes were necessary and comment on their success </a:t>
            </a:r>
          </a:p>
        </p:txBody>
      </p:sp>
    </p:spTree>
    <p:extLst>
      <p:ext uri="{BB962C8B-B14F-4D97-AF65-F5344CB8AC3E}">
        <p14:creationId xmlns:p14="http://schemas.microsoft.com/office/powerpoint/2010/main" xmlns="" val="35411437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79388" y="0"/>
            <a:ext cx="8785225" cy="6858000"/>
          </a:xfrm>
        </p:spPr>
        <p:txBody>
          <a:bodyPr/>
          <a:lstStyle/>
          <a:p>
            <a:pPr eaLnBrk="1" hangingPunct="1"/>
            <a:r>
              <a:rPr lang="en-GB" altLang="en-US" sz="2800" dirty="0" smtClean="0"/>
              <a:t>As most maps show, the </a:t>
            </a:r>
            <a:r>
              <a:rPr lang="en-GB" altLang="en-US" sz="2800" b="1" dirty="0" smtClean="0"/>
              <a:t>main roads converge</a:t>
            </a:r>
            <a:r>
              <a:rPr lang="en-GB" altLang="en-US" sz="2800" dirty="0" smtClean="0"/>
              <a:t> on this area.  You would refer to this and identify roads by </a:t>
            </a:r>
            <a:r>
              <a:rPr lang="en-GB" altLang="en-US" sz="2800" b="1" dirty="0" smtClean="0"/>
              <a:t>name</a:t>
            </a:r>
            <a:r>
              <a:rPr lang="en-GB" altLang="en-US" sz="2800" dirty="0" smtClean="0"/>
              <a:t> if possible.</a:t>
            </a:r>
          </a:p>
          <a:p>
            <a:pPr eaLnBrk="1" hangingPunct="1">
              <a:buFontTx/>
              <a:buNone/>
            </a:pPr>
            <a:endParaRPr lang="en-GB" altLang="en-US" sz="2800" dirty="0" smtClean="0"/>
          </a:p>
          <a:p>
            <a:pPr eaLnBrk="1" hangingPunct="1"/>
            <a:r>
              <a:rPr lang="en-GB" altLang="en-US" sz="2800" dirty="0" smtClean="0"/>
              <a:t>You would also look for buildings such as </a:t>
            </a:r>
            <a:r>
              <a:rPr lang="en-GB" altLang="en-US" sz="2800" b="1" u="sng" dirty="0" smtClean="0">
                <a:solidFill>
                  <a:srgbClr val="9900CC"/>
                </a:solidFill>
              </a:rPr>
              <a:t>train</a:t>
            </a:r>
            <a:r>
              <a:rPr lang="en-GB" altLang="en-US" sz="2800" dirty="0" smtClean="0"/>
              <a:t> and </a:t>
            </a:r>
            <a:r>
              <a:rPr lang="en-GB" altLang="en-US" sz="2800" u="sng" dirty="0" smtClean="0">
                <a:solidFill>
                  <a:srgbClr val="FFFF00"/>
                </a:solidFill>
              </a:rPr>
              <a:t>bus stations, town halls, museums</a:t>
            </a:r>
            <a:r>
              <a:rPr lang="en-GB" altLang="en-US" sz="2800" dirty="0" smtClean="0">
                <a:solidFill>
                  <a:srgbClr val="FFFF00"/>
                </a:solidFill>
              </a:rPr>
              <a:t>, </a:t>
            </a:r>
            <a:r>
              <a:rPr lang="en-GB" altLang="en-US" sz="2800" b="1" u="sng" dirty="0" smtClean="0">
                <a:solidFill>
                  <a:srgbClr val="FFFF00"/>
                </a:solidFill>
              </a:rPr>
              <a:t>information centres</a:t>
            </a:r>
            <a:r>
              <a:rPr lang="en-GB" altLang="en-US" sz="2800" dirty="0" smtClean="0"/>
              <a:t>, perhaps </a:t>
            </a:r>
            <a:r>
              <a:rPr lang="en-GB" altLang="en-US" sz="2800" b="1" dirty="0" smtClean="0"/>
              <a:t>colleges</a:t>
            </a:r>
            <a:r>
              <a:rPr lang="en-GB" altLang="en-US" sz="2800" dirty="0" smtClean="0"/>
              <a:t> and other large further education establishments, </a:t>
            </a:r>
            <a:r>
              <a:rPr lang="en-GB" altLang="en-US" sz="2800" b="1" dirty="0" smtClean="0"/>
              <a:t>large churches</a:t>
            </a:r>
            <a:r>
              <a:rPr lang="en-GB" altLang="en-US" sz="2800" dirty="0" smtClean="0"/>
              <a:t>, possibly even </a:t>
            </a:r>
            <a:r>
              <a:rPr lang="en-GB" altLang="en-US" sz="2800" b="1" u="sng" dirty="0" smtClean="0">
                <a:solidFill>
                  <a:srgbClr val="FFFF00"/>
                </a:solidFill>
              </a:rPr>
              <a:t>cathedrals</a:t>
            </a:r>
            <a:r>
              <a:rPr lang="en-GB" altLang="en-US" sz="2800" dirty="0" smtClean="0"/>
              <a:t>, large blocks of buildings which could be </a:t>
            </a:r>
            <a:r>
              <a:rPr lang="en-GB" altLang="en-US" sz="2800" b="1" dirty="0" smtClean="0"/>
              <a:t>shopping centres</a:t>
            </a:r>
            <a:r>
              <a:rPr lang="en-GB" altLang="en-US" sz="2800" dirty="0" smtClean="0"/>
              <a:t>, car parks and possibly theatres.</a:t>
            </a:r>
          </a:p>
          <a:p>
            <a:pPr eaLnBrk="1" hangingPunct="1">
              <a:buFontTx/>
              <a:buNone/>
            </a:pPr>
            <a:endParaRPr lang="en-GB" altLang="en-US" sz="2800" dirty="0" smtClean="0"/>
          </a:p>
          <a:p>
            <a:pPr eaLnBrk="1" hangingPunct="1"/>
            <a:r>
              <a:rPr lang="en-GB" altLang="en-US" sz="2800" dirty="0" smtClean="0"/>
              <a:t>It is unlikely that there would be much evidence of industry, either in estates or large works.  </a:t>
            </a:r>
          </a:p>
          <a:p>
            <a:pPr eaLnBrk="1" hangingPunct="1">
              <a:buFontTx/>
              <a:buNone/>
            </a:pPr>
            <a:endParaRPr lang="en-US" altLang="en-US" sz="2400" dirty="0" smtClean="0"/>
          </a:p>
        </p:txBody>
      </p:sp>
    </p:spTree>
    <p:extLst>
      <p:ext uri="{BB962C8B-B14F-4D97-AF65-F5344CB8AC3E}">
        <p14:creationId xmlns:p14="http://schemas.microsoft.com/office/powerpoint/2010/main" xmlns="" val="8526536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0"/>
            <a:ext cx="9144000" cy="6858000"/>
          </a:xfrm>
        </p:spPr>
        <p:txBody>
          <a:bodyPr/>
          <a:lstStyle/>
          <a:p>
            <a:pPr eaLnBrk="1" hangingPunct="1">
              <a:lnSpc>
                <a:spcPct val="90000"/>
              </a:lnSpc>
            </a:pPr>
            <a:r>
              <a:rPr lang="en-GB" altLang="en-US" sz="2400" dirty="0" smtClean="0"/>
              <a:t>There would also be </a:t>
            </a:r>
            <a:r>
              <a:rPr lang="en-GB" altLang="en-US" sz="2400" b="1" u="sng" dirty="0" smtClean="0">
                <a:solidFill>
                  <a:srgbClr val="FFFF00"/>
                </a:solidFill>
              </a:rPr>
              <a:t>little evidence of housing</a:t>
            </a:r>
            <a:r>
              <a:rPr lang="en-GB" altLang="en-US" sz="2400" dirty="0" smtClean="0"/>
              <a:t>.  However the street patterns may show small </a:t>
            </a:r>
            <a:r>
              <a:rPr lang="en-GB" altLang="en-US" sz="2400" b="1" u="sng" dirty="0" smtClean="0">
                <a:solidFill>
                  <a:srgbClr val="FFFF00"/>
                </a:solidFill>
              </a:rPr>
              <a:t>narrow streets</a:t>
            </a:r>
            <a:r>
              <a:rPr lang="en-GB" altLang="en-US" sz="2400" dirty="0" smtClean="0">
                <a:solidFill>
                  <a:srgbClr val="FFFF00"/>
                </a:solidFill>
              </a:rPr>
              <a:t> </a:t>
            </a:r>
            <a:r>
              <a:rPr lang="en-GB" altLang="en-US" sz="2400" dirty="0" smtClean="0"/>
              <a:t>at the very centre indicating the oldest part of the settlement.  Whenever these features are identified, </a:t>
            </a:r>
            <a:r>
              <a:rPr lang="en-GB" altLang="en-US" sz="2400" b="1" u="sng" dirty="0" smtClean="0">
                <a:solidFill>
                  <a:srgbClr val="FFFF00"/>
                </a:solidFill>
              </a:rPr>
              <a:t>grid references</a:t>
            </a:r>
            <a:r>
              <a:rPr lang="en-GB" altLang="en-US" sz="2400" dirty="0" smtClean="0">
                <a:solidFill>
                  <a:srgbClr val="FFFF00"/>
                </a:solidFill>
              </a:rPr>
              <a:t> </a:t>
            </a:r>
            <a:r>
              <a:rPr lang="en-GB" altLang="en-US" sz="2400" dirty="0" smtClean="0"/>
              <a:t>of their location should bee given to support identification.</a:t>
            </a:r>
          </a:p>
          <a:p>
            <a:pPr eaLnBrk="1" hangingPunct="1">
              <a:lnSpc>
                <a:spcPct val="90000"/>
              </a:lnSpc>
            </a:pPr>
            <a:endParaRPr lang="en-GB" altLang="en-US" sz="2400" dirty="0" smtClean="0"/>
          </a:p>
          <a:p>
            <a:pPr eaLnBrk="1" hangingPunct="1">
              <a:lnSpc>
                <a:spcPct val="90000"/>
              </a:lnSpc>
            </a:pPr>
            <a:r>
              <a:rPr lang="en-GB" altLang="en-US" sz="2400" dirty="0" smtClean="0"/>
              <a:t>The CBD may also be identified in terms of its location in that most would be found in the most point of the city and certainly the part of city which is </a:t>
            </a:r>
            <a:r>
              <a:rPr lang="en-GB" altLang="en-US" sz="2400" b="1" u="sng" dirty="0" smtClean="0">
                <a:solidFill>
                  <a:srgbClr val="FFFF00"/>
                </a:solidFill>
              </a:rPr>
              <a:t>most accessible</a:t>
            </a:r>
            <a:r>
              <a:rPr lang="en-GB" altLang="en-US" sz="2400" dirty="0" smtClean="0"/>
              <a:t>.</a:t>
            </a:r>
          </a:p>
          <a:p>
            <a:pPr eaLnBrk="1" hangingPunct="1">
              <a:lnSpc>
                <a:spcPct val="90000"/>
              </a:lnSpc>
              <a:buFontTx/>
              <a:buNone/>
            </a:pPr>
            <a:endParaRPr lang="en-GB" altLang="en-US" sz="2400" dirty="0" smtClean="0"/>
          </a:p>
          <a:p>
            <a:pPr eaLnBrk="1" hangingPunct="1">
              <a:lnSpc>
                <a:spcPct val="90000"/>
              </a:lnSpc>
            </a:pPr>
            <a:r>
              <a:rPr lang="en-GB" altLang="en-US" sz="2400" dirty="0" smtClean="0"/>
              <a:t>There may be some streets which have shapes such as, small </a:t>
            </a:r>
            <a:r>
              <a:rPr lang="en-GB" altLang="en-US" sz="2400" dirty="0" err="1" smtClean="0"/>
              <a:t>cul</a:t>
            </a:r>
            <a:r>
              <a:rPr lang="en-GB" altLang="en-US" sz="2400" dirty="0" smtClean="0"/>
              <a:t>-de sacs and curves. These streets may contain large </a:t>
            </a:r>
            <a:r>
              <a:rPr lang="en-GB" altLang="en-US" sz="2400" b="1" u="sng" dirty="0" smtClean="0">
                <a:solidFill>
                  <a:srgbClr val="FFFF00"/>
                </a:solidFill>
              </a:rPr>
              <a:t>terraced house</a:t>
            </a:r>
            <a:r>
              <a:rPr lang="en-GB" altLang="en-US" sz="2400" b="1" u="sng" dirty="0" smtClean="0">
                <a:solidFill>
                  <a:srgbClr val="9900CC"/>
                </a:solidFill>
              </a:rPr>
              <a:t>s</a:t>
            </a:r>
            <a:r>
              <a:rPr lang="en-GB" altLang="en-US" sz="2400" dirty="0" smtClean="0"/>
              <a:t> which have been </a:t>
            </a:r>
            <a:r>
              <a:rPr lang="en-GB" altLang="en-US" sz="2400" b="1" u="sng" dirty="0" smtClean="0">
                <a:solidFill>
                  <a:srgbClr val="FFFF00"/>
                </a:solidFill>
              </a:rPr>
              <a:t>converted to offices</a:t>
            </a:r>
            <a:r>
              <a:rPr lang="en-GB" altLang="en-US" sz="2400" dirty="0" smtClean="0"/>
              <a:t>.</a:t>
            </a:r>
          </a:p>
          <a:p>
            <a:pPr eaLnBrk="1" hangingPunct="1">
              <a:lnSpc>
                <a:spcPct val="90000"/>
              </a:lnSpc>
              <a:buFontTx/>
              <a:buNone/>
            </a:pPr>
            <a:endParaRPr lang="en-GB" altLang="en-US" sz="2400" dirty="0" smtClean="0"/>
          </a:p>
          <a:p>
            <a:pPr eaLnBrk="1" hangingPunct="1">
              <a:lnSpc>
                <a:spcPct val="90000"/>
              </a:lnSpc>
            </a:pPr>
            <a:r>
              <a:rPr lang="en-GB" altLang="en-US" sz="2400" dirty="0" smtClean="0"/>
              <a:t>This has happened in, for example, Edinburgh and Glasgow.     </a:t>
            </a:r>
          </a:p>
          <a:p>
            <a:pPr eaLnBrk="1" hangingPunct="1">
              <a:lnSpc>
                <a:spcPct val="90000"/>
              </a:lnSpc>
            </a:pPr>
            <a:endParaRPr lang="en-US" altLang="en-US" sz="2000" dirty="0" smtClean="0"/>
          </a:p>
        </p:txBody>
      </p:sp>
    </p:spTree>
    <p:extLst>
      <p:ext uri="{BB962C8B-B14F-4D97-AF65-F5344CB8AC3E}">
        <p14:creationId xmlns:p14="http://schemas.microsoft.com/office/powerpoint/2010/main" xmlns="" val="16737632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mtClean="0"/>
              <a:t>The Core Area - CBD</a:t>
            </a:r>
            <a:endParaRPr lang="en-US" altLang="en-US" smtClean="0"/>
          </a:p>
        </p:txBody>
      </p:sp>
      <p:sp>
        <p:nvSpPr>
          <p:cNvPr id="30723" name="Rectangle 3"/>
          <p:cNvSpPr>
            <a:spLocks noGrp="1" noChangeArrowheads="1"/>
          </p:cNvSpPr>
          <p:nvPr>
            <p:ph type="body" idx="1"/>
          </p:nvPr>
        </p:nvSpPr>
        <p:spPr>
          <a:xfrm>
            <a:off x="179388" y="1268413"/>
            <a:ext cx="8964612" cy="5400675"/>
          </a:xfrm>
        </p:spPr>
        <p:txBody>
          <a:bodyPr/>
          <a:lstStyle/>
          <a:p>
            <a:pPr eaLnBrk="1" hangingPunct="1">
              <a:lnSpc>
                <a:spcPct val="80000"/>
              </a:lnSpc>
            </a:pPr>
            <a:r>
              <a:rPr lang="en-GB" altLang="en-US" sz="2400" dirty="0" smtClean="0"/>
              <a:t>The site of this area is often but not always in the centre of the settlement and it should be the most accessible point, indicated by the convergence of all major transport routes, both road and rail.</a:t>
            </a:r>
          </a:p>
          <a:p>
            <a:pPr eaLnBrk="1" hangingPunct="1">
              <a:lnSpc>
                <a:spcPct val="80000"/>
              </a:lnSpc>
              <a:buFontTx/>
              <a:buNone/>
            </a:pPr>
            <a:endParaRPr lang="en-GB" altLang="en-US" sz="2400" dirty="0" smtClean="0"/>
          </a:p>
          <a:p>
            <a:pPr eaLnBrk="1" hangingPunct="1">
              <a:lnSpc>
                <a:spcPct val="80000"/>
              </a:lnSpc>
            </a:pPr>
            <a:r>
              <a:rPr lang="en-GB" altLang="en-US" sz="2400" dirty="0" smtClean="0"/>
              <a:t>Due to this highly accessible position, it is the area where </a:t>
            </a:r>
            <a:r>
              <a:rPr lang="en-GB" altLang="en-US" sz="2400" b="1" u="sng" dirty="0" smtClean="0">
                <a:solidFill>
                  <a:srgbClr val="FFFF00"/>
                </a:solidFill>
              </a:rPr>
              <a:t>most services</a:t>
            </a:r>
            <a:r>
              <a:rPr lang="en-GB" altLang="en-US" sz="2400" dirty="0" smtClean="0">
                <a:solidFill>
                  <a:srgbClr val="FFFF00"/>
                </a:solidFill>
              </a:rPr>
              <a:t> </a:t>
            </a:r>
            <a:r>
              <a:rPr lang="en-GB" altLang="en-US" sz="2400" dirty="0" smtClean="0"/>
              <a:t>would like to locate so as to gain </a:t>
            </a:r>
            <a:r>
              <a:rPr lang="en-GB" altLang="en-US" sz="2400" b="1" u="sng" dirty="0" smtClean="0">
                <a:solidFill>
                  <a:srgbClr val="9900CC"/>
                </a:solidFill>
              </a:rPr>
              <a:t>maximum</a:t>
            </a:r>
            <a:r>
              <a:rPr lang="en-GB" altLang="en-US" sz="2400" dirty="0" smtClean="0">
                <a:solidFill>
                  <a:srgbClr val="9900CC"/>
                </a:solidFill>
              </a:rPr>
              <a:t> </a:t>
            </a:r>
            <a:r>
              <a:rPr lang="en-GB" altLang="en-US" sz="2400" b="1" u="sng" dirty="0" smtClean="0">
                <a:solidFill>
                  <a:srgbClr val="FFFF00"/>
                </a:solidFill>
              </a:rPr>
              <a:t>access</a:t>
            </a:r>
            <a:r>
              <a:rPr lang="en-GB" altLang="en-US" sz="2400" dirty="0" smtClean="0"/>
              <a:t> to their customers.</a:t>
            </a:r>
          </a:p>
          <a:p>
            <a:pPr eaLnBrk="1" hangingPunct="1">
              <a:lnSpc>
                <a:spcPct val="80000"/>
              </a:lnSpc>
              <a:buFontTx/>
              <a:buNone/>
            </a:pPr>
            <a:endParaRPr lang="en-GB" altLang="en-US" sz="2400" dirty="0" smtClean="0"/>
          </a:p>
          <a:p>
            <a:pPr eaLnBrk="1" hangingPunct="1">
              <a:lnSpc>
                <a:spcPct val="80000"/>
              </a:lnSpc>
            </a:pPr>
            <a:r>
              <a:rPr lang="en-GB" altLang="en-US" sz="2400" dirty="0" smtClean="0"/>
              <a:t>Functions such as retailing, wholesaling, offices, services, public administration, entertainment transport terminals, art centres are all located here.</a:t>
            </a:r>
          </a:p>
          <a:p>
            <a:pPr eaLnBrk="1" hangingPunct="1">
              <a:lnSpc>
                <a:spcPct val="80000"/>
              </a:lnSpc>
              <a:buFontTx/>
              <a:buNone/>
            </a:pPr>
            <a:endParaRPr lang="en-GB" altLang="en-US" sz="2400" dirty="0" smtClean="0"/>
          </a:p>
          <a:p>
            <a:pPr eaLnBrk="1" hangingPunct="1">
              <a:lnSpc>
                <a:spcPct val="80000"/>
              </a:lnSpc>
            </a:pPr>
            <a:r>
              <a:rPr lang="en-GB" altLang="en-US" sz="2400" dirty="0" smtClean="0"/>
              <a:t>This is also the area where land prices are </a:t>
            </a:r>
            <a:r>
              <a:rPr lang="en-GB" altLang="en-US" sz="2400" b="1" u="sng" dirty="0" smtClean="0">
                <a:solidFill>
                  <a:srgbClr val="FFFF00"/>
                </a:solidFill>
              </a:rPr>
              <a:t>most expensive</a:t>
            </a:r>
            <a:r>
              <a:rPr lang="en-GB" altLang="en-US" sz="2400" dirty="0" smtClean="0">
                <a:solidFill>
                  <a:srgbClr val="FFFF00"/>
                </a:solidFill>
              </a:rPr>
              <a:t> </a:t>
            </a:r>
            <a:r>
              <a:rPr lang="en-GB" altLang="en-US" sz="2400" dirty="0" smtClean="0"/>
              <a:t>and only those functions which can afford the relatively high cost of this land can compete for space      </a:t>
            </a:r>
          </a:p>
          <a:p>
            <a:pPr eaLnBrk="1" hangingPunct="1">
              <a:lnSpc>
                <a:spcPct val="80000"/>
              </a:lnSpc>
            </a:pPr>
            <a:endParaRPr lang="en-US" altLang="en-US" sz="2000" dirty="0" smtClean="0"/>
          </a:p>
        </p:txBody>
      </p:sp>
    </p:spTree>
    <p:extLst>
      <p:ext uri="{BB962C8B-B14F-4D97-AF65-F5344CB8AC3E}">
        <p14:creationId xmlns:p14="http://schemas.microsoft.com/office/powerpoint/2010/main" xmlns="" val="2291702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y-GB" altLang="en-US" smtClean="0">
                <a:solidFill>
                  <a:schemeClr val="bg2"/>
                </a:solidFill>
              </a:rPr>
              <a:t>Edinburgh’s CBD</a:t>
            </a:r>
            <a:endParaRPr lang="en-US" altLang="en-US" smtClean="0">
              <a:solidFill>
                <a:schemeClr val="bg2"/>
              </a:solidFill>
            </a:endParaRPr>
          </a:p>
        </p:txBody>
      </p:sp>
      <p:sp>
        <p:nvSpPr>
          <p:cNvPr id="31747" name="Rectangle 3"/>
          <p:cNvSpPr>
            <a:spLocks noGrp="1" noChangeArrowheads="1"/>
          </p:cNvSpPr>
          <p:nvPr>
            <p:ph type="body" idx="1"/>
          </p:nvPr>
        </p:nvSpPr>
        <p:spPr>
          <a:xfrm>
            <a:off x="468313" y="1196975"/>
            <a:ext cx="8229600" cy="4525963"/>
          </a:xfrm>
        </p:spPr>
        <p:txBody>
          <a:bodyPr/>
          <a:lstStyle/>
          <a:p>
            <a:pPr eaLnBrk="1" hangingPunct="1"/>
            <a:r>
              <a:rPr lang="cy-GB" altLang="en-US" smtClean="0"/>
              <a:t>The old town &amp; the new town.</a:t>
            </a:r>
          </a:p>
          <a:p>
            <a:pPr eaLnBrk="1" hangingPunct="1">
              <a:buFontTx/>
              <a:buNone/>
            </a:pPr>
            <a:endParaRPr lang="cy-GB" altLang="en-US" smtClean="0"/>
          </a:p>
          <a:p>
            <a:pPr eaLnBrk="1" hangingPunct="1"/>
            <a:r>
              <a:rPr lang="cy-GB" altLang="en-US" smtClean="0"/>
              <a:t>Includes the Royal Mile, Princes Street, Queen Street, as far as Holyrood Palace.</a:t>
            </a:r>
            <a:endParaRPr lang="en-US" altLang="en-US" smtClean="0"/>
          </a:p>
          <a:p>
            <a:pPr eaLnBrk="1" hangingPunct="1"/>
            <a:endParaRPr lang="en-US" altLang="en-US" smtClean="0"/>
          </a:p>
        </p:txBody>
      </p:sp>
      <p:pic>
        <p:nvPicPr>
          <p:cNvPr id="31748" name="Picture 4" descr="edinburgh 039"/>
          <p:cNvPicPr>
            <a:picLocks noChangeAspect="1" noChangeArrowheads="1"/>
          </p:cNvPicPr>
          <p:nvPr/>
        </p:nvPicPr>
        <p:blipFill>
          <a:blip r:embed="rId2">
            <a:extLst>
              <a:ext uri="{28A0092B-C50C-407E-A947-70E740481C1C}">
                <a14:useLocalDpi xmlns:a14="http://schemas.microsoft.com/office/drawing/2010/main" xmlns="" val="0"/>
              </a:ext>
            </a:extLst>
          </a:blip>
          <a:srcRect t="21103"/>
          <a:stretch>
            <a:fillRect/>
          </a:stretch>
        </p:blipFill>
        <p:spPr bwMode="auto">
          <a:xfrm>
            <a:off x="2627313" y="3821113"/>
            <a:ext cx="5976937" cy="303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6536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Unit Outcomes</a:t>
            </a:r>
            <a:endParaRPr lang="en-GB" dirty="0"/>
          </a:p>
        </p:txBody>
      </p:sp>
      <p:sp>
        <p:nvSpPr>
          <p:cNvPr id="3" name="Content Placeholder 2"/>
          <p:cNvSpPr>
            <a:spLocks noGrp="1"/>
          </p:cNvSpPr>
          <p:nvPr>
            <p:ph idx="1"/>
          </p:nvPr>
        </p:nvSpPr>
        <p:spPr>
          <a:xfrm>
            <a:off x="457200" y="1412776"/>
            <a:ext cx="8229600" cy="5184576"/>
          </a:xfrm>
        </p:spPr>
        <p:txBody>
          <a:bodyPr>
            <a:normAutofit fontScale="55000" lnSpcReduction="20000"/>
          </a:bodyPr>
          <a:lstStyle/>
          <a:p>
            <a:pPr marL="0" indent="0">
              <a:buNone/>
            </a:pPr>
            <a:r>
              <a:rPr lang="en-GB" b="1" dirty="0" smtClean="0"/>
              <a:t>1 </a:t>
            </a:r>
            <a:r>
              <a:rPr lang="en-GB" b="1" dirty="0"/>
              <a:t>Use a range of research skills and techniques in human environment contexts by: </a:t>
            </a:r>
            <a:endParaRPr lang="en-GB" dirty="0"/>
          </a:p>
          <a:p>
            <a:r>
              <a:rPr lang="en-GB" dirty="0"/>
              <a:t>1.1 Identifying suitable sources of geographical information </a:t>
            </a:r>
          </a:p>
          <a:p>
            <a:r>
              <a:rPr lang="en-GB" dirty="0"/>
              <a:t>1.2 Collecting geographical information using at least two gathering techniques, including fieldwork where possible </a:t>
            </a:r>
          </a:p>
          <a:p>
            <a:r>
              <a:rPr lang="en-GB" dirty="0"/>
              <a:t>1.3 Processing geographical information using a range of techniques </a:t>
            </a:r>
          </a:p>
          <a:p>
            <a:r>
              <a:rPr lang="en-GB" dirty="0"/>
              <a:t>1.4 Analysing geographical </a:t>
            </a:r>
            <a:r>
              <a:rPr lang="en-GB" dirty="0" smtClean="0"/>
              <a:t>information</a:t>
            </a:r>
          </a:p>
          <a:p>
            <a:pPr marL="0" indent="0">
              <a:buNone/>
            </a:pPr>
            <a:endParaRPr lang="en-GB" b="1" dirty="0" smtClean="0"/>
          </a:p>
          <a:p>
            <a:pPr marL="0" indent="0">
              <a:buNone/>
            </a:pPr>
            <a:r>
              <a:rPr lang="en-GB" b="1" dirty="0" smtClean="0"/>
              <a:t>2 </a:t>
            </a:r>
            <a:r>
              <a:rPr lang="en-GB" b="1" dirty="0"/>
              <a:t>Draw on and apply knowledge and understanding of the processes and interactions at work within human environments by: </a:t>
            </a:r>
            <a:endParaRPr lang="en-GB" dirty="0"/>
          </a:p>
          <a:p>
            <a:r>
              <a:rPr lang="en-GB" dirty="0"/>
              <a:t>2.1 Giving detailed descriptions and detailed explanations of a process/interaction at work within urban environments in a developed and a developing country </a:t>
            </a:r>
          </a:p>
          <a:p>
            <a:r>
              <a:rPr lang="en-GB" dirty="0"/>
              <a:t>2.2 Giving detailed descriptions and detailed explanations of a process/interaction at work within rural environments in a developed and a developing country </a:t>
            </a:r>
          </a:p>
          <a:p>
            <a:r>
              <a:rPr lang="en-GB" dirty="0"/>
              <a:t>2.3 Giving detailed descriptions and detailed explanations of a complex issue relating to human environments in a developed and a developing country</a:t>
            </a:r>
          </a:p>
        </p:txBody>
      </p:sp>
    </p:spTree>
    <p:extLst>
      <p:ext uri="{BB962C8B-B14F-4D97-AF65-F5344CB8AC3E}">
        <p14:creationId xmlns:p14="http://schemas.microsoft.com/office/powerpoint/2010/main" xmlns="" val="30515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body" sz="half" idx="1"/>
          </p:nvPr>
        </p:nvSpPr>
        <p:spPr/>
        <p:txBody>
          <a:bodyPr/>
          <a:lstStyle/>
          <a:p>
            <a:pPr eaLnBrk="1" hangingPunct="1"/>
            <a:r>
              <a:rPr lang="cy-GB" altLang="en-US" dirty="0" smtClean="0">
                <a:solidFill>
                  <a:srgbClr val="00FFFF"/>
                </a:solidFill>
              </a:rPr>
              <a:t>Taller buildings</a:t>
            </a:r>
          </a:p>
          <a:p>
            <a:pPr eaLnBrk="1" hangingPunct="1"/>
            <a:r>
              <a:rPr lang="cy-GB" altLang="en-US" dirty="0" smtClean="0">
                <a:solidFill>
                  <a:srgbClr val="00FFFF"/>
                </a:solidFill>
              </a:rPr>
              <a:t>Lack of open space</a:t>
            </a:r>
          </a:p>
          <a:p>
            <a:pPr eaLnBrk="1" hangingPunct="1"/>
            <a:r>
              <a:rPr lang="cy-GB" altLang="en-US" dirty="0" smtClean="0">
                <a:solidFill>
                  <a:srgbClr val="00FFFF"/>
                </a:solidFill>
              </a:rPr>
              <a:t>Most expensive land</a:t>
            </a:r>
          </a:p>
          <a:p>
            <a:pPr eaLnBrk="1" hangingPunct="1"/>
            <a:r>
              <a:rPr lang="cy-GB" altLang="en-US" dirty="0" smtClean="0">
                <a:solidFill>
                  <a:srgbClr val="00FFFF"/>
                </a:solidFill>
              </a:rPr>
              <a:t>Route centre (roads and rail)</a:t>
            </a:r>
          </a:p>
          <a:p>
            <a:pPr eaLnBrk="1" hangingPunct="1"/>
            <a:r>
              <a:rPr lang="cy-GB" altLang="en-US" dirty="0" smtClean="0">
                <a:solidFill>
                  <a:srgbClr val="00FFFF"/>
                </a:solidFill>
              </a:rPr>
              <a:t>Competition for land</a:t>
            </a:r>
          </a:p>
          <a:p>
            <a:pPr eaLnBrk="1" hangingPunct="1"/>
            <a:r>
              <a:rPr lang="cy-GB" altLang="en-US" dirty="0" smtClean="0">
                <a:solidFill>
                  <a:srgbClr val="00FFFF"/>
                </a:solidFill>
              </a:rPr>
              <a:t>Most accessible spot</a:t>
            </a:r>
          </a:p>
          <a:p>
            <a:pPr eaLnBrk="1" hangingPunct="1"/>
            <a:r>
              <a:rPr lang="cy-GB" altLang="en-US" dirty="0" smtClean="0">
                <a:solidFill>
                  <a:srgbClr val="00FFFF"/>
                </a:solidFill>
              </a:rPr>
              <a:t>Central in city</a:t>
            </a:r>
            <a:endParaRPr lang="en-US" altLang="en-US" dirty="0" smtClean="0">
              <a:solidFill>
                <a:srgbClr val="00FFFF"/>
              </a:solidFill>
            </a:endParaRPr>
          </a:p>
          <a:p>
            <a:pPr eaLnBrk="1" hangingPunct="1"/>
            <a:endParaRPr lang="en-US" altLang="en-US" dirty="0" smtClean="0"/>
          </a:p>
        </p:txBody>
      </p:sp>
      <p:pic>
        <p:nvPicPr>
          <p:cNvPr id="32771" name="Picture 7" descr="edinburgh 03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6925" y="260350"/>
            <a:ext cx="4537075" cy="292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8" descr="edinburgh 02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6925" y="3937000"/>
            <a:ext cx="4537075" cy="292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83817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0"/>
            <a:ext cx="8229600" cy="1143000"/>
          </a:xfrm>
        </p:spPr>
        <p:txBody>
          <a:bodyPr/>
          <a:lstStyle/>
          <a:p>
            <a:pPr eaLnBrk="1" hangingPunct="1"/>
            <a:r>
              <a:rPr lang="cy-GB" altLang="en-US" smtClean="0">
                <a:solidFill>
                  <a:schemeClr val="tx1"/>
                </a:solidFill>
              </a:rPr>
              <a:t>Edinburgh’s CBD</a:t>
            </a:r>
            <a:endParaRPr lang="en-US" altLang="en-US" smtClean="0">
              <a:solidFill>
                <a:schemeClr val="tx1"/>
              </a:solidFill>
            </a:endParaRPr>
          </a:p>
        </p:txBody>
      </p:sp>
      <p:sp>
        <p:nvSpPr>
          <p:cNvPr id="33795" name="Rectangle 3"/>
          <p:cNvSpPr>
            <a:spLocks noGrp="1" noChangeArrowheads="1"/>
          </p:cNvSpPr>
          <p:nvPr>
            <p:ph type="body" sz="half" idx="1"/>
          </p:nvPr>
        </p:nvSpPr>
        <p:spPr>
          <a:xfrm>
            <a:off x="457200" y="1196975"/>
            <a:ext cx="4038600" cy="5472113"/>
          </a:xfrm>
        </p:spPr>
        <p:txBody>
          <a:bodyPr>
            <a:normAutofit lnSpcReduction="10000"/>
          </a:bodyPr>
          <a:lstStyle/>
          <a:p>
            <a:pPr eaLnBrk="1" hangingPunct="1">
              <a:lnSpc>
                <a:spcPct val="80000"/>
              </a:lnSpc>
            </a:pPr>
            <a:r>
              <a:rPr lang="cy-GB" altLang="en-US" sz="2000" dirty="0" smtClean="0">
                <a:solidFill>
                  <a:srgbClr val="00FFFF"/>
                </a:solidFill>
              </a:rPr>
              <a:t>Shops ...large chain stores</a:t>
            </a:r>
          </a:p>
          <a:p>
            <a:pPr lvl="1" eaLnBrk="1" hangingPunct="1">
              <a:lnSpc>
                <a:spcPct val="80000"/>
              </a:lnSpc>
            </a:pPr>
            <a:r>
              <a:rPr lang="cy-GB" altLang="en-US" sz="2000" dirty="0" smtClean="0">
                <a:solidFill>
                  <a:srgbClr val="00FFFF"/>
                </a:solidFill>
              </a:rPr>
              <a:t> e.g John Lewis, M&amp;S on Princes St.</a:t>
            </a:r>
          </a:p>
          <a:p>
            <a:pPr lvl="1" eaLnBrk="1" hangingPunct="1">
              <a:lnSpc>
                <a:spcPct val="80000"/>
              </a:lnSpc>
              <a:buFontTx/>
              <a:buNone/>
            </a:pPr>
            <a:endParaRPr lang="cy-GB" altLang="en-US" sz="2000" dirty="0" smtClean="0">
              <a:solidFill>
                <a:srgbClr val="00FFFF"/>
              </a:solidFill>
            </a:endParaRPr>
          </a:p>
          <a:p>
            <a:pPr eaLnBrk="1" hangingPunct="1">
              <a:lnSpc>
                <a:spcPct val="80000"/>
              </a:lnSpc>
            </a:pPr>
            <a:r>
              <a:rPr lang="cy-GB" altLang="en-US" sz="2000" dirty="0" smtClean="0">
                <a:solidFill>
                  <a:srgbClr val="00FFFF"/>
                </a:solidFill>
              </a:rPr>
              <a:t>Shopping Centres</a:t>
            </a:r>
          </a:p>
          <a:p>
            <a:pPr lvl="1" eaLnBrk="1" hangingPunct="1">
              <a:lnSpc>
                <a:spcPct val="80000"/>
              </a:lnSpc>
            </a:pPr>
            <a:r>
              <a:rPr lang="cy-GB" altLang="en-US" sz="2000" dirty="0" smtClean="0">
                <a:solidFill>
                  <a:srgbClr val="00FFFF"/>
                </a:solidFill>
              </a:rPr>
              <a:t>Princes Mall,St.James’s centre.</a:t>
            </a:r>
          </a:p>
          <a:p>
            <a:pPr lvl="1" eaLnBrk="1" hangingPunct="1">
              <a:lnSpc>
                <a:spcPct val="80000"/>
              </a:lnSpc>
              <a:buFontTx/>
              <a:buNone/>
            </a:pPr>
            <a:endParaRPr lang="cy-GB" altLang="en-US" sz="2000" dirty="0" smtClean="0">
              <a:solidFill>
                <a:srgbClr val="00FFFF"/>
              </a:solidFill>
            </a:endParaRPr>
          </a:p>
          <a:p>
            <a:pPr eaLnBrk="1" hangingPunct="1">
              <a:lnSpc>
                <a:spcPct val="80000"/>
              </a:lnSpc>
            </a:pPr>
            <a:r>
              <a:rPr lang="cy-GB" altLang="en-US" sz="2000" dirty="0" smtClean="0">
                <a:solidFill>
                  <a:srgbClr val="00FFFF"/>
                </a:solidFill>
              </a:rPr>
              <a:t>Large Banks, insurance companies </a:t>
            </a:r>
          </a:p>
          <a:p>
            <a:pPr lvl="1" eaLnBrk="1" hangingPunct="1">
              <a:lnSpc>
                <a:spcPct val="80000"/>
              </a:lnSpc>
            </a:pPr>
            <a:r>
              <a:rPr lang="cy-GB" altLang="en-US" sz="2000" dirty="0" smtClean="0">
                <a:solidFill>
                  <a:srgbClr val="00FFFF"/>
                </a:solidFill>
              </a:rPr>
              <a:t>e.g Standard Life</a:t>
            </a:r>
          </a:p>
          <a:p>
            <a:pPr lvl="1" eaLnBrk="1" hangingPunct="1">
              <a:lnSpc>
                <a:spcPct val="80000"/>
              </a:lnSpc>
              <a:buFontTx/>
              <a:buNone/>
            </a:pPr>
            <a:endParaRPr lang="cy-GB" altLang="en-US" sz="2000" dirty="0" smtClean="0">
              <a:solidFill>
                <a:srgbClr val="00FFFF"/>
              </a:solidFill>
            </a:endParaRPr>
          </a:p>
          <a:p>
            <a:pPr eaLnBrk="1" hangingPunct="1">
              <a:lnSpc>
                <a:spcPct val="80000"/>
              </a:lnSpc>
            </a:pPr>
            <a:r>
              <a:rPr lang="cy-GB" altLang="en-US" sz="2000" dirty="0" smtClean="0">
                <a:solidFill>
                  <a:srgbClr val="00FFFF"/>
                </a:solidFill>
              </a:rPr>
              <a:t>Tourism</a:t>
            </a:r>
          </a:p>
          <a:p>
            <a:pPr lvl="1" eaLnBrk="1" hangingPunct="1">
              <a:lnSpc>
                <a:spcPct val="80000"/>
              </a:lnSpc>
            </a:pPr>
            <a:r>
              <a:rPr lang="cy-GB" altLang="en-US" sz="2000" dirty="0" smtClean="0">
                <a:solidFill>
                  <a:srgbClr val="00FFFF"/>
                </a:solidFill>
              </a:rPr>
              <a:t>e.g Castle, Holyrood Palace, museums, Dynamic Earth</a:t>
            </a:r>
          </a:p>
          <a:p>
            <a:pPr lvl="1" eaLnBrk="1" hangingPunct="1">
              <a:lnSpc>
                <a:spcPct val="80000"/>
              </a:lnSpc>
              <a:buFontTx/>
              <a:buNone/>
            </a:pPr>
            <a:r>
              <a:rPr lang="cy-GB" altLang="en-US" sz="2000" dirty="0" smtClean="0">
                <a:solidFill>
                  <a:srgbClr val="00FFFF"/>
                </a:solidFill>
              </a:rPr>
              <a:t> </a:t>
            </a:r>
          </a:p>
          <a:p>
            <a:pPr eaLnBrk="1" hangingPunct="1">
              <a:lnSpc>
                <a:spcPct val="80000"/>
              </a:lnSpc>
            </a:pPr>
            <a:r>
              <a:rPr lang="cy-GB" altLang="en-US" sz="2000" dirty="0" smtClean="0">
                <a:solidFill>
                  <a:srgbClr val="00FFFF"/>
                </a:solidFill>
              </a:rPr>
              <a:t>Government offices </a:t>
            </a:r>
          </a:p>
          <a:p>
            <a:pPr lvl="1" eaLnBrk="1" hangingPunct="1">
              <a:lnSpc>
                <a:spcPct val="80000"/>
              </a:lnSpc>
            </a:pPr>
            <a:r>
              <a:rPr lang="cy-GB" altLang="en-US" sz="2000" dirty="0" smtClean="0">
                <a:solidFill>
                  <a:srgbClr val="00FFFF"/>
                </a:solidFill>
              </a:rPr>
              <a:t>e.g Parliament.</a:t>
            </a:r>
          </a:p>
          <a:p>
            <a:pPr lvl="1" eaLnBrk="1" hangingPunct="1">
              <a:lnSpc>
                <a:spcPct val="80000"/>
              </a:lnSpc>
            </a:pPr>
            <a:endParaRPr lang="cy-GB" altLang="en-US" sz="2000" dirty="0" smtClean="0">
              <a:solidFill>
                <a:srgbClr val="00FFFF"/>
              </a:solidFill>
            </a:endParaRPr>
          </a:p>
          <a:p>
            <a:pPr eaLnBrk="1" hangingPunct="1">
              <a:lnSpc>
                <a:spcPct val="80000"/>
              </a:lnSpc>
              <a:buFontTx/>
              <a:buNone/>
            </a:pPr>
            <a:r>
              <a:rPr lang="en-US" altLang="en-US" sz="2000" dirty="0" smtClean="0">
                <a:solidFill>
                  <a:srgbClr val="00FFFF"/>
                </a:solidFill>
              </a:rPr>
              <a:t>	</a:t>
            </a:r>
          </a:p>
          <a:p>
            <a:pPr eaLnBrk="1" hangingPunct="1">
              <a:lnSpc>
                <a:spcPct val="80000"/>
              </a:lnSpc>
            </a:pPr>
            <a:endParaRPr lang="en-US" altLang="en-US" sz="2000" dirty="0" smtClean="0"/>
          </a:p>
        </p:txBody>
      </p:sp>
      <p:sp>
        <p:nvSpPr>
          <p:cNvPr id="33796" name="Rectangle 4"/>
          <p:cNvSpPr>
            <a:spLocks noGrp="1" noChangeArrowheads="1"/>
          </p:cNvSpPr>
          <p:nvPr>
            <p:ph type="body" sz="half" idx="2"/>
          </p:nvPr>
        </p:nvSpPr>
        <p:spPr>
          <a:xfrm>
            <a:off x="4648200" y="1125538"/>
            <a:ext cx="4316413" cy="5732462"/>
          </a:xfrm>
        </p:spPr>
        <p:txBody>
          <a:bodyPr/>
          <a:lstStyle/>
          <a:p>
            <a:pPr eaLnBrk="1" hangingPunct="1">
              <a:lnSpc>
                <a:spcPct val="80000"/>
              </a:lnSpc>
            </a:pPr>
            <a:r>
              <a:rPr lang="cy-GB" altLang="en-US" sz="2000" dirty="0" smtClean="0">
                <a:solidFill>
                  <a:srgbClr val="00FFFF"/>
                </a:solidFill>
              </a:rPr>
              <a:t>Bus stations </a:t>
            </a:r>
          </a:p>
          <a:p>
            <a:pPr lvl="1" eaLnBrk="1" hangingPunct="1">
              <a:lnSpc>
                <a:spcPct val="80000"/>
              </a:lnSpc>
            </a:pPr>
            <a:r>
              <a:rPr lang="cy-GB" altLang="en-US" sz="2000" dirty="0" smtClean="0">
                <a:solidFill>
                  <a:srgbClr val="00FFFF"/>
                </a:solidFill>
              </a:rPr>
              <a:t>St.Andrews Square</a:t>
            </a:r>
          </a:p>
          <a:p>
            <a:pPr lvl="1" eaLnBrk="1" hangingPunct="1">
              <a:lnSpc>
                <a:spcPct val="80000"/>
              </a:lnSpc>
              <a:buFontTx/>
              <a:buNone/>
            </a:pPr>
            <a:endParaRPr lang="cy-GB" altLang="en-US" sz="2000" dirty="0" smtClean="0">
              <a:solidFill>
                <a:srgbClr val="00FFFF"/>
              </a:solidFill>
            </a:endParaRPr>
          </a:p>
          <a:p>
            <a:pPr eaLnBrk="1" hangingPunct="1">
              <a:lnSpc>
                <a:spcPct val="80000"/>
              </a:lnSpc>
            </a:pPr>
            <a:r>
              <a:rPr lang="cy-GB" altLang="en-US" sz="2000" dirty="0" smtClean="0">
                <a:solidFill>
                  <a:srgbClr val="00FFFF"/>
                </a:solidFill>
              </a:rPr>
              <a:t>Main railway station </a:t>
            </a:r>
          </a:p>
          <a:p>
            <a:pPr lvl="1" eaLnBrk="1" hangingPunct="1">
              <a:lnSpc>
                <a:spcPct val="80000"/>
              </a:lnSpc>
            </a:pPr>
            <a:r>
              <a:rPr lang="cy-GB" altLang="en-US" sz="2000" dirty="0" smtClean="0">
                <a:solidFill>
                  <a:srgbClr val="00FFFF"/>
                </a:solidFill>
              </a:rPr>
              <a:t>Waverley</a:t>
            </a:r>
          </a:p>
          <a:p>
            <a:pPr lvl="1" eaLnBrk="1" hangingPunct="1">
              <a:lnSpc>
                <a:spcPct val="80000"/>
              </a:lnSpc>
              <a:buFontTx/>
              <a:buNone/>
            </a:pPr>
            <a:endParaRPr lang="cy-GB" altLang="en-US" sz="2000" dirty="0" smtClean="0">
              <a:solidFill>
                <a:srgbClr val="00FFFF"/>
              </a:solidFill>
            </a:endParaRPr>
          </a:p>
          <a:p>
            <a:pPr eaLnBrk="1" hangingPunct="1">
              <a:lnSpc>
                <a:spcPct val="80000"/>
              </a:lnSpc>
            </a:pPr>
            <a:r>
              <a:rPr lang="cy-GB" altLang="en-US" sz="2000" dirty="0" smtClean="0">
                <a:solidFill>
                  <a:srgbClr val="00FFFF"/>
                </a:solidFill>
              </a:rPr>
              <a:t>Recreation...</a:t>
            </a:r>
          </a:p>
          <a:p>
            <a:pPr lvl="1" eaLnBrk="1" hangingPunct="1">
              <a:lnSpc>
                <a:spcPct val="80000"/>
              </a:lnSpc>
            </a:pPr>
            <a:r>
              <a:rPr lang="cy-GB" altLang="en-US" sz="2000" dirty="0" smtClean="0">
                <a:solidFill>
                  <a:srgbClr val="00FFFF"/>
                </a:solidFill>
              </a:rPr>
              <a:t>Pubs e.g. Rose St.</a:t>
            </a:r>
          </a:p>
          <a:p>
            <a:pPr lvl="1" eaLnBrk="1" hangingPunct="1">
              <a:lnSpc>
                <a:spcPct val="80000"/>
              </a:lnSpc>
            </a:pPr>
            <a:r>
              <a:rPr lang="cy-GB" altLang="en-US" sz="2000" dirty="0" smtClean="0">
                <a:solidFill>
                  <a:srgbClr val="00FFFF"/>
                </a:solidFill>
              </a:rPr>
              <a:t>Theatres e.g Playhouse</a:t>
            </a:r>
          </a:p>
          <a:p>
            <a:pPr lvl="1" eaLnBrk="1" hangingPunct="1">
              <a:lnSpc>
                <a:spcPct val="80000"/>
              </a:lnSpc>
              <a:buFontTx/>
              <a:buNone/>
            </a:pPr>
            <a:r>
              <a:rPr lang="cy-GB" altLang="en-US" sz="2000" dirty="0" smtClean="0">
                <a:solidFill>
                  <a:srgbClr val="00FFFF"/>
                </a:solidFill>
              </a:rPr>
              <a:t>	 on Leith Walk</a:t>
            </a:r>
          </a:p>
          <a:p>
            <a:pPr lvl="1" eaLnBrk="1" hangingPunct="1">
              <a:lnSpc>
                <a:spcPct val="80000"/>
              </a:lnSpc>
            </a:pPr>
            <a:r>
              <a:rPr lang="cy-GB" altLang="en-US" sz="2000" dirty="0" smtClean="0">
                <a:solidFill>
                  <a:srgbClr val="00FFFF"/>
                </a:solidFill>
              </a:rPr>
              <a:t>cinemas,</a:t>
            </a:r>
          </a:p>
          <a:p>
            <a:pPr lvl="1" eaLnBrk="1" hangingPunct="1">
              <a:lnSpc>
                <a:spcPct val="80000"/>
              </a:lnSpc>
            </a:pPr>
            <a:r>
              <a:rPr lang="cy-GB" altLang="en-US" sz="2000" dirty="0" smtClean="0">
                <a:solidFill>
                  <a:srgbClr val="00FFFF"/>
                </a:solidFill>
              </a:rPr>
              <a:t>hotels (The Balmoral)</a:t>
            </a:r>
          </a:p>
          <a:p>
            <a:pPr lvl="1" eaLnBrk="1" hangingPunct="1">
              <a:lnSpc>
                <a:spcPct val="80000"/>
              </a:lnSpc>
            </a:pPr>
            <a:r>
              <a:rPr lang="cy-GB" altLang="en-US" sz="2000" dirty="0" smtClean="0">
                <a:solidFill>
                  <a:srgbClr val="00FFFF"/>
                </a:solidFill>
              </a:rPr>
              <a:t>eating places.</a:t>
            </a:r>
          </a:p>
          <a:p>
            <a:pPr lvl="1" eaLnBrk="1" hangingPunct="1">
              <a:lnSpc>
                <a:spcPct val="80000"/>
              </a:lnSpc>
              <a:buFontTx/>
              <a:buNone/>
            </a:pPr>
            <a:endParaRPr lang="cy-GB" altLang="en-US" sz="2000" dirty="0" smtClean="0">
              <a:solidFill>
                <a:srgbClr val="00FFFF"/>
              </a:solidFill>
            </a:endParaRPr>
          </a:p>
          <a:p>
            <a:pPr eaLnBrk="1" hangingPunct="1">
              <a:lnSpc>
                <a:spcPct val="80000"/>
              </a:lnSpc>
            </a:pPr>
            <a:r>
              <a:rPr lang="cy-GB" altLang="en-US" sz="2000" dirty="0" smtClean="0">
                <a:solidFill>
                  <a:srgbClr val="00FFFF"/>
                </a:solidFill>
              </a:rPr>
              <a:t>Exclusive stores</a:t>
            </a:r>
          </a:p>
          <a:p>
            <a:pPr lvl="1" eaLnBrk="1" hangingPunct="1">
              <a:lnSpc>
                <a:spcPct val="80000"/>
              </a:lnSpc>
            </a:pPr>
            <a:r>
              <a:rPr lang="cy-GB" altLang="en-US" sz="2000" dirty="0" smtClean="0">
                <a:solidFill>
                  <a:srgbClr val="00FFFF"/>
                </a:solidFill>
              </a:rPr>
              <a:t>e.g.Harvey Nics, Multrees Walk</a:t>
            </a:r>
          </a:p>
          <a:p>
            <a:pPr eaLnBrk="1" hangingPunct="1">
              <a:lnSpc>
                <a:spcPct val="80000"/>
              </a:lnSpc>
              <a:buFontTx/>
              <a:buNone/>
            </a:pPr>
            <a:r>
              <a:rPr lang="en-US" altLang="en-US" sz="2000" dirty="0" smtClean="0">
                <a:solidFill>
                  <a:srgbClr val="00FFFF"/>
                </a:solidFill>
              </a:rPr>
              <a:t>	</a:t>
            </a:r>
          </a:p>
          <a:p>
            <a:pPr eaLnBrk="1" hangingPunct="1">
              <a:lnSpc>
                <a:spcPct val="80000"/>
              </a:lnSpc>
            </a:pPr>
            <a:endParaRPr lang="en-US" altLang="en-US" sz="2000" dirty="0" smtClean="0">
              <a:solidFill>
                <a:srgbClr val="00FFFF"/>
              </a:solidFill>
            </a:endParaRPr>
          </a:p>
        </p:txBody>
      </p:sp>
    </p:spTree>
    <p:extLst>
      <p:ext uri="{BB962C8B-B14F-4D97-AF65-F5344CB8AC3E}">
        <p14:creationId xmlns:p14="http://schemas.microsoft.com/office/powerpoint/2010/main" xmlns="" val="37715673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00FF00"/>
          </a:solidFill>
        </p:spPr>
        <p:txBody>
          <a:bodyPr/>
          <a:lstStyle/>
          <a:p>
            <a:pPr eaLnBrk="1" hangingPunct="1"/>
            <a:r>
              <a:rPr lang="en-GB" altLang="en-US" dirty="0" smtClean="0">
                <a:solidFill>
                  <a:schemeClr val="tx1"/>
                </a:solidFill>
              </a:rPr>
              <a:t>Activity</a:t>
            </a:r>
            <a:endParaRPr lang="en-US" altLang="en-US" dirty="0" smtClean="0">
              <a:solidFill>
                <a:schemeClr val="tx1"/>
              </a:solidFill>
            </a:endParaRPr>
          </a:p>
        </p:txBody>
      </p:sp>
      <p:sp>
        <p:nvSpPr>
          <p:cNvPr id="34819" name="Rectangle 3"/>
          <p:cNvSpPr>
            <a:spLocks noGrp="1" noChangeArrowheads="1"/>
          </p:cNvSpPr>
          <p:nvPr>
            <p:ph type="body" idx="1"/>
          </p:nvPr>
        </p:nvSpPr>
        <p:spPr>
          <a:solidFill>
            <a:srgbClr val="00FF00"/>
          </a:solidFill>
        </p:spPr>
        <p:txBody>
          <a:bodyPr/>
          <a:lstStyle/>
          <a:p>
            <a:pPr eaLnBrk="1" hangingPunct="1"/>
            <a:r>
              <a:rPr lang="en-GB" altLang="en-US" dirty="0" smtClean="0">
                <a:solidFill>
                  <a:schemeClr val="tx1"/>
                </a:solidFill>
              </a:rPr>
              <a:t>Compare old/new maps and photographs and consider the changes. </a:t>
            </a:r>
          </a:p>
          <a:p>
            <a:pPr eaLnBrk="1" hangingPunct="1">
              <a:buFontTx/>
              <a:buNone/>
            </a:pPr>
            <a:endParaRPr lang="en-GB" altLang="en-US" dirty="0" smtClean="0">
              <a:solidFill>
                <a:schemeClr val="tx1"/>
              </a:solidFill>
            </a:endParaRPr>
          </a:p>
          <a:p>
            <a:pPr eaLnBrk="1" hangingPunct="1"/>
            <a:r>
              <a:rPr lang="en-GB" altLang="en-US" dirty="0" smtClean="0">
                <a:solidFill>
                  <a:schemeClr val="tx1"/>
                </a:solidFill>
              </a:rPr>
              <a:t>Design project for Inverness CBD</a:t>
            </a:r>
            <a:r>
              <a:rPr lang="en-US" altLang="en-US" dirty="0" smtClean="0">
                <a:solidFill>
                  <a:schemeClr val="tx1"/>
                </a:solidFill>
              </a:rPr>
              <a:t> </a:t>
            </a:r>
          </a:p>
        </p:txBody>
      </p:sp>
    </p:spTree>
    <p:extLst>
      <p:ext uri="{BB962C8B-B14F-4D97-AF65-F5344CB8AC3E}">
        <p14:creationId xmlns:p14="http://schemas.microsoft.com/office/powerpoint/2010/main" xmlns="" val="636789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y-GB" altLang="en-US" b="0" dirty="0" smtClean="0"/>
              <a:t>Problems</a:t>
            </a:r>
            <a:r>
              <a:rPr lang="cy-GB" altLang="en-US" dirty="0" smtClean="0"/>
              <a:t> in Edinburgh’s CBD</a:t>
            </a:r>
            <a:endParaRPr lang="en-US" altLang="en-US" dirty="0" smtClean="0"/>
          </a:p>
        </p:txBody>
      </p:sp>
      <p:sp>
        <p:nvSpPr>
          <p:cNvPr id="35843" name="Rectangle 3"/>
          <p:cNvSpPr>
            <a:spLocks noGrp="1" noChangeArrowheads="1"/>
          </p:cNvSpPr>
          <p:nvPr>
            <p:ph type="body" idx="1"/>
          </p:nvPr>
        </p:nvSpPr>
        <p:spPr/>
        <p:txBody>
          <a:bodyPr/>
          <a:lstStyle/>
          <a:p>
            <a:pPr eaLnBrk="1" hangingPunct="1">
              <a:lnSpc>
                <a:spcPct val="90000"/>
              </a:lnSpc>
            </a:pPr>
            <a:r>
              <a:rPr lang="cy-GB" altLang="en-US" sz="2400" smtClean="0"/>
              <a:t>Traffic congestion</a:t>
            </a:r>
          </a:p>
          <a:p>
            <a:pPr eaLnBrk="1" hangingPunct="1">
              <a:lnSpc>
                <a:spcPct val="90000"/>
              </a:lnSpc>
              <a:buFontTx/>
              <a:buNone/>
            </a:pPr>
            <a:endParaRPr lang="cy-GB" altLang="en-US" sz="2400" smtClean="0"/>
          </a:p>
          <a:p>
            <a:pPr eaLnBrk="1" hangingPunct="1">
              <a:lnSpc>
                <a:spcPct val="90000"/>
              </a:lnSpc>
            </a:pPr>
            <a:r>
              <a:rPr lang="cy-GB" altLang="en-US" sz="2400" smtClean="0"/>
              <a:t>High rent / land values</a:t>
            </a:r>
          </a:p>
          <a:p>
            <a:pPr eaLnBrk="1" hangingPunct="1">
              <a:lnSpc>
                <a:spcPct val="90000"/>
              </a:lnSpc>
              <a:buFontTx/>
              <a:buNone/>
            </a:pPr>
            <a:endParaRPr lang="cy-GB" altLang="en-US" sz="2400" smtClean="0"/>
          </a:p>
          <a:p>
            <a:pPr eaLnBrk="1" hangingPunct="1">
              <a:lnSpc>
                <a:spcPct val="90000"/>
              </a:lnSpc>
            </a:pPr>
            <a:r>
              <a:rPr lang="cy-GB" altLang="en-US" sz="2400" smtClean="0"/>
              <a:t>Lack of land for expansion</a:t>
            </a:r>
          </a:p>
          <a:p>
            <a:pPr eaLnBrk="1" hangingPunct="1">
              <a:lnSpc>
                <a:spcPct val="90000"/>
              </a:lnSpc>
              <a:buFontTx/>
              <a:buNone/>
            </a:pPr>
            <a:endParaRPr lang="cy-GB" altLang="en-US" sz="2400" smtClean="0"/>
          </a:p>
          <a:p>
            <a:pPr eaLnBrk="1" hangingPunct="1">
              <a:lnSpc>
                <a:spcPct val="90000"/>
              </a:lnSpc>
            </a:pPr>
            <a:r>
              <a:rPr lang="cy-GB" altLang="en-US" sz="2400" smtClean="0"/>
              <a:t>Lack of car parking</a:t>
            </a:r>
          </a:p>
          <a:p>
            <a:pPr eaLnBrk="1" hangingPunct="1">
              <a:lnSpc>
                <a:spcPct val="90000"/>
              </a:lnSpc>
              <a:buFontTx/>
              <a:buNone/>
            </a:pPr>
            <a:endParaRPr lang="cy-GB" altLang="en-US" sz="2400" smtClean="0"/>
          </a:p>
          <a:p>
            <a:pPr eaLnBrk="1" hangingPunct="1">
              <a:lnSpc>
                <a:spcPct val="90000"/>
              </a:lnSpc>
            </a:pPr>
            <a:r>
              <a:rPr lang="cy-GB" altLang="en-US" sz="2400" smtClean="0"/>
              <a:t>Cost of maintaining old buildings </a:t>
            </a:r>
          </a:p>
          <a:p>
            <a:pPr eaLnBrk="1" hangingPunct="1">
              <a:lnSpc>
                <a:spcPct val="90000"/>
              </a:lnSpc>
              <a:buFontTx/>
              <a:buNone/>
            </a:pPr>
            <a:endParaRPr lang="cy-GB" altLang="en-US" sz="2400" smtClean="0"/>
          </a:p>
          <a:p>
            <a:pPr eaLnBrk="1" hangingPunct="1">
              <a:lnSpc>
                <a:spcPct val="90000"/>
              </a:lnSpc>
            </a:pPr>
            <a:r>
              <a:rPr lang="cy-GB" altLang="en-US" sz="2400" smtClean="0"/>
              <a:t>Customers wanting indoor shopping</a:t>
            </a:r>
            <a:endParaRPr lang="en-US" altLang="en-US" sz="2400" smtClean="0"/>
          </a:p>
          <a:p>
            <a:pPr eaLnBrk="1" hangingPunct="1">
              <a:lnSpc>
                <a:spcPct val="90000"/>
              </a:lnSpc>
            </a:pPr>
            <a:endParaRPr lang="en-US" altLang="en-US" sz="2400" smtClean="0"/>
          </a:p>
        </p:txBody>
      </p:sp>
    </p:spTree>
    <p:extLst>
      <p:ext uri="{BB962C8B-B14F-4D97-AF65-F5344CB8AC3E}">
        <p14:creationId xmlns:p14="http://schemas.microsoft.com/office/powerpoint/2010/main" xmlns="" val="2521179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0"/>
            <a:ext cx="8229600" cy="1143000"/>
          </a:xfrm>
        </p:spPr>
        <p:txBody>
          <a:bodyPr/>
          <a:lstStyle/>
          <a:p>
            <a:pPr eaLnBrk="1" hangingPunct="1"/>
            <a:r>
              <a:rPr lang="en-GB" altLang="en-US" smtClean="0"/>
              <a:t>Changes in the CBD</a:t>
            </a:r>
            <a:endParaRPr lang="en-US" altLang="en-US" smtClean="0"/>
          </a:p>
        </p:txBody>
      </p:sp>
      <p:sp>
        <p:nvSpPr>
          <p:cNvPr id="36867" name="Rectangle 3"/>
          <p:cNvSpPr>
            <a:spLocks noGrp="1" noChangeArrowheads="1"/>
          </p:cNvSpPr>
          <p:nvPr>
            <p:ph type="body" idx="1"/>
          </p:nvPr>
        </p:nvSpPr>
        <p:spPr>
          <a:xfrm>
            <a:off x="457200" y="1125538"/>
            <a:ext cx="8229600" cy="5472112"/>
          </a:xfrm>
        </p:spPr>
        <p:txBody>
          <a:bodyPr/>
          <a:lstStyle/>
          <a:p>
            <a:pPr eaLnBrk="1" hangingPunct="1">
              <a:lnSpc>
                <a:spcPct val="80000"/>
              </a:lnSpc>
            </a:pPr>
            <a:r>
              <a:rPr lang="cy-GB" altLang="en-US" sz="2400" smtClean="0"/>
              <a:t>Large expensive stores built e.g Harvey Nics.</a:t>
            </a:r>
          </a:p>
          <a:p>
            <a:pPr eaLnBrk="1" hangingPunct="1">
              <a:lnSpc>
                <a:spcPct val="80000"/>
              </a:lnSpc>
              <a:buFontTx/>
              <a:buNone/>
            </a:pPr>
            <a:endParaRPr lang="cy-GB" altLang="en-US" sz="2400" smtClean="0"/>
          </a:p>
          <a:p>
            <a:pPr eaLnBrk="1" hangingPunct="1">
              <a:lnSpc>
                <a:spcPct val="80000"/>
              </a:lnSpc>
            </a:pPr>
            <a:r>
              <a:rPr lang="cy-GB" altLang="en-US" sz="2400" smtClean="0"/>
              <a:t>New cinema / eating complex built</a:t>
            </a:r>
          </a:p>
          <a:p>
            <a:pPr lvl="1" eaLnBrk="1" hangingPunct="1">
              <a:lnSpc>
                <a:spcPct val="80000"/>
              </a:lnSpc>
            </a:pPr>
            <a:r>
              <a:rPr lang="cy-GB" altLang="en-US" sz="2000" smtClean="0"/>
              <a:t>Omni-centre</a:t>
            </a:r>
          </a:p>
          <a:p>
            <a:pPr lvl="1" eaLnBrk="1" hangingPunct="1">
              <a:lnSpc>
                <a:spcPct val="80000"/>
              </a:lnSpc>
              <a:buFontTx/>
              <a:buNone/>
            </a:pPr>
            <a:endParaRPr lang="cy-GB" altLang="en-US" sz="2000" smtClean="0"/>
          </a:p>
          <a:p>
            <a:pPr eaLnBrk="1" hangingPunct="1">
              <a:lnSpc>
                <a:spcPct val="80000"/>
              </a:lnSpc>
            </a:pPr>
            <a:r>
              <a:rPr lang="cy-GB" altLang="en-US" sz="2400" smtClean="0"/>
              <a:t>Plans for underground car parks &amp; improved shops in Princes Street.</a:t>
            </a:r>
          </a:p>
          <a:p>
            <a:pPr eaLnBrk="1" hangingPunct="1">
              <a:lnSpc>
                <a:spcPct val="80000"/>
              </a:lnSpc>
              <a:buFontTx/>
              <a:buNone/>
            </a:pPr>
            <a:endParaRPr lang="cy-GB" altLang="en-US" sz="2400" smtClean="0"/>
          </a:p>
          <a:p>
            <a:pPr eaLnBrk="1" hangingPunct="1">
              <a:lnSpc>
                <a:spcPct val="80000"/>
              </a:lnSpc>
            </a:pPr>
            <a:r>
              <a:rPr lang="cy-GB" altLang="en-US" sz="2400" smtClean="0"/>
              <a:t>Many houses (George St, Queen St.) converted to offices)</a:t>
            </a:r>
          </a:p>
          <a:p>
            <a:pPr eaLnBrk="1" hangingPunct="1">
              <a:lnSpc>
                <a:spcPct val="80000"/>
              </a:lnSpc>
              <a:buFontTx/>
              <a:buNone/>
            </a:pPr>
            <a:endParaRPr lang="cy-GB" altLang="en-US" sz="2400" smtClean="0"/>
          </a:p>
          <a:p>
            <a:pPr eaLnBrk="1" hangingPunct="1">
              <a:lnSpc>
                <a:spcPct val="80000"/>
              </a:lnSpc>
            </a:pPr>
            <a:r>
              <a:rPr lang="cy-GB" altLang="en-US" sz="2400" smtClean="0"/>
              <a:t>Movement of  many offices out of city</a:t>
            </a:r>
          </a:p>
          <a:p>
            <a:pPr eaLnBrk="1" hangingPunct="1">
              <a:lnSpc>
                <a:spcPct val="80000"/>
              </a:lnSpc>
              <a:buFontTx/>
              <a:buNone/>
            </a:pPr>
            <a:endParaRPr lang="cy-GB" altLang="en-US" sz="2400" smtClean="0"/>
          </a:p>
          <a:p>
            <a:pPr eaLnBrk="1" hangingPunct="1">
              <a:lnSpc>
                <a:spcPct val="80000"/>
              </a:lnSpc>
            </a:pPr>
            <a:r>
              <a:rPr lang="cy-GB" altLang="en-US" sz="2400" smtClean="0"/>
              <a:t>Attempts to attract customers at Christmas with fair / ice rink / market</a:t>
            </a:r>
            <a:endParaRPr lang="en-US" altLang="en-US" sz="2400" smtClean="0"/>
          </a:p>
        </p:txBody>
      </p:sp>
    </p:spTree>
    <p:extLst>
      <p:ext uri="{BB962C8B-B14F-4D97-AF65-F5344CB8AC3E}">
        <p14:creationId xmlns:p14="http://schemas.microsoft.com/office/powerpoint/2010/main" xmlns="" val="28884958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smtClean="0"/>
              <a:t>Changes in the CBD cont…</a:t>
            </a:r>
            <a:endParaRPr lang="en-US" altLang="en-US" smtClean="0"/>
          </a:p>
        </p:txBody>
      </p:sp>
      <p:sp>
        <p:nvSpPr>
          <p:cNvPr id="37891" name="Rectangle 3"/>
          <p:cNvSpPr>
            <a:spLocks noGrp="1" noChangeArrowheads="1"/>
          </p:cNvSpPr>
          <p:nvPr>
            <p:ph type="body" idx="1"/>
          </p:nvPr>
        </p:nvSpPr>
        <p:spPr>
          <a:xfrm>
            <a:off x="457200" y="1600200"/>
            <a:ext cx="8218488" cy="4997450"/>
          </a:xfrm>
        </p:spPr>
        <p:txBody>
          <a:bodyPr/>
          <a:lstStyle/>
          <a:p>
            <a:pPr eaLnBrk="1" hangingPunct="1">
              <a:lnSpc>
                <a:spcPct val="90000"/>
              </a:lnSpc>
            </a:pPr>
            <a:r>
              <a:rPr lang="cy-GB" altLang="en-US" sz="2400" smtClean="0"/>
              <a:t>Bank buildings converted to pubs, restaurants etc.</a:t>
            </a:r>
          </a:p>
          <a:p>
            <a:pPr eaLnBrk="1" hangingPunct="1">
              <a:lnSpc>
                <a:spcPct val="90000"/>
              </a:lnSpc>
              <a:buFontTx/>
              <a:buNone/>
            </a:pPr>
            <a:endParaRPr lang="cy-GB" altLang="en-US" sz="2400" smtClean="0"/>
          </a:p>
          <a:p>
            <a:pPr eaLnBrk="1" hangingPunct="1">
              <a:lnSpc>
                <a:spcPct val="90000"/>
              </a:lnSpc>
            </a:pPr>
            <a:r>
              <a:rPr lang="cy-GB" altLang="en-US" sz="2400" smtClean="0"/>
              <a:t>Movement of bank HQ: </a:t>
            </a:r>
          </a:p>
          <a:p>
            <a:pPr lvl="1" eaLnBrk="1" hangingPunct="1">
              <a:lnSpc>
                <a:spcPct val="90000"/>
              </a:lnSpc>
            </a:pPr>
            <a:r>
              <a:rPr lang="cy-GB" altLang="en-US" sz="2000" smtClean="0"/>
              <a:t>RBS to Hermiston Gait and HBOS to Gyle.</a:t>
            </a:r>
          </a:p>
          <a:p>
            <a:pPr lvl="1" eaLnBrk="1" hangingPunct="1">
              <a:lnSpc>
                <a:spcPct val="90000"/>
              </a:lnSpc>
              <a:buFontTx/>
              <a:buNone/>
            </a:pPr>
            <a:endParaRPr lang="cy-GB" altLang="en-US" sz="2000" smtClean="0"/>
          </a:p>
          <a:p>
            <a:pPr eaLnBrk="1" hangingPunct="1">
              <a:lnSpc>
                <a:spcPct val="90000"/>
              </a:lnSpc>
            </a:pPr>
            <a:r>
              <a:rPr lang="cy-GB" altLang="en-US" sz="2400" smtClean="0"/>
              <a:t>The Gyle shopping centre built, attracting shops  &amp; customers.</a:t>
            </a:r>
          </a:p>
          <a:p>
            <a:pPr eaLnBrk="1" hangingPunct="1">
              <a:lnSpc>
                <a:spcPct val="90000"/>
              </a:lnSpc>
              <a:buFontTx/>
              <a:buNone/>
            </a:pPr>
            <a:endParaRPr lang="cy-GB" altLang="en-US" sz="2400" smtClean="0"/>
          </a:p>
          <a:p>
            <a:pPr eaLnBrk="1" hangingPunct="1">
              <a:lnSpc>
                <a:spcPct val="90000"/>
              </a:lnSpc>
            </a:pPr>
            <a:r>
              <a:rPr lang="cy-GB" altLang="en-US" sz="2400" smtClean="0"/>
              <a:t>Covered shopping centres</a:t>
            </a:r>
          </a:p>
          <a:p>
            <a:pPr lvl="1" eaLnBrk="1" hangingPunct="1">
              <a:lnSpc>
                <a:spcPct val="90000"/>
              </a:lnSpc>
            </a:pPr>
            <a:r>
              <a:rPr lang="cy-GB" altLang="en-US" sz="2000" smtClean="0"/>
              <a:t>Princes mall and St James centre </a:t>
            </a:r>
          </a:p>
          <a:p>
            <a:pPr lvl="1" eaLnBrk="1" hangingPunct="1">
              <a:lnSpc>
                <a:spcPct val="90000"/>
              </a:lnSpc>
              <a:buFontTx/>
              <a:buNone/>
            </a:pPr>
            <a:endParaRPr lang="cy-GB" altLang="en-US" sz="2000" smtClean="0"/>
          </a:p>
          <a:p>
            <a:pPr eaLnBrk="1" hangingPunct="1">
              <a:lnSpc>
                <a:spcPct val="90000"/>
              </a:lnSpc>
            </a:pPr>
            <a:r>
              <a:rPr lang="cy-GB" altLang="en-US" sz="2400" smtClean="0"/>
              <a:t>Scottish Office moved to Leith.</a:t>
            </a:r>
          </a:p>
          <a:p>
            <a:pPr eaLnBrk="1" hangingPunct="1">
              <a:lnSpc>
                <a:spcPct val="90000"/>
              </a:lnSpc>
            </a:pPr>
            <a:endParaRPr lang="en-US" altLang="en-US" sz="2400" smtClean="0"/>
          </a:p>
        </p:txBody>
      </p:sp>
    </p:spTree>
    <p:extLst>
      <p:ext uri="{BB962C8B-B14F-4D97-AF65-F5344CB8AC3E}">
        <p14:creationId xmlns:p14="http://schemas.microsoft.com/office/powerpoint/2010/main" xmlns="" val="42181458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edinburgh 03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150" y="692150"/>
            <a:ext cx="16383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Picture 6" descr="edinburgh 031"/>
          <p:cNvPicPr>
            <a:picLocks noChangeAspect="1" noChangeArrowheads="1"/>
          </p:cNvPicPr>
          <p:nvPr/>
        </p:nvPicPr>
        <p:blipFill>
          <a:blip r:embed="rId3">
            <a:extLst>
              <a:ext uri="{28A0092B-C50C-407E-A947-70E740481C1C}">
                <a14:useLocalDpi xmlns:a14="http://schemas.microsoft.com/office/drawing/2010/main" xmlns="" val="0"/>
              </a:ext>
            </a:extLst>
          </a:blip>
          <a:srcRect l="-2449" b="7837"/>
          <a:stretch>
            <a:fillRect/>
          </a:stretch>
        </p:blipFill>
        <p:spPr bwMode="auto">
          <a:xfrm>
            <a:off x="755650" y="3573463"/>
            <a:ext cx="2987675"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7" descr="edinburgh 038"/>
          <p:cNvPicPr>
            <a:picLocks noChangeAspect="1" noChangeArrowheads="1"/>
          </p:cNvPicPr>
          <p:nvPr/>
        </p:nvPicPr>
        <p:blipFill>
          <a:blip r:embed="rId4">
            <a:extLst>
              <a:ext uri="{28A0092B-C50C-407E-A947-70E740481C1C}">
                <a14:useLocalDpi xmlns:a14="http://schemas.microsoft.com/office/drawing/2010/main" xmlns="" val="0"/>
              </a:ext>
            </a:extLst>
          </a:blip>
          <a:srcRect l="-4518" b="17924"/>
          <a:stretch>
            <a:fillRect/>
          </a:stretch>
        </p:blipFill>
        <p:spPr bwMode="auto">
          <a:xfrm>
            <a:off x="4932363" y="3789363"/>
            <a:ext cx="3048000" cy="179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Rectangle 8"/>
          <p:cNvSpPr>
            <a:spLocks noChangeArrowheads="1"/>
          </p:cNvSpPr>
          <p:nvPr/>
        </p:nvSpPr>
        <p:spPr bwMode="auto">
          <a:xfrm>
            <a:off x="1547813" y="2924175"/>
            <a:ext cx="201612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y-GB" altLang="en-US"/>
              <a:t>Converted</a:t>
            </a:r>
          </a:p>
          <a:p>
            <a:pPr algn="ctr" eaLnBrk="1" hangingPunct="1"/>
            <a:r>
              <a:rPr lang="cy-GB" altLang="en-US"/>
              <a:t>bank</a:t>
            </a:r>
            <a:endParaRPr lang="en-US" altLang="en-US"/>
          </a:p>
        </p:txBody>
      </p:sp>
      <p:sp>
        <p:nvSpPr>
          <p:cNvPr id="38918" name="Rectangle 9"/>
          <p:cNvSpPr>
            <a:spLocks noChangeArrowheads="1"/>
          </p:cNvSpPr>
          <p:nvPr/>
        </p:nvSpPr>
        <p:spPr bwMode="auto">
          <a:xfrm>
            <a:off x="5722938" y="2924175"/>
            <a:ext cx="15128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y-GB" altLang="en-US"/>
              <a:t>New cinema</a:t>
            </a:r>
          </a:p>
          <a:p>
            <a:pPr algn="ctr" eaLnBrk="1" hangingPunct="1"/>
            <a:r>
              <a:rPr lang="cy-GB" altLang="en-US"/>
              <a:t>complex</a:t>
            </a:r>
            <a:endParaRPr lang="en-US" altLang="en-US"/>
          </a:p>
        </p:txBody>
      </p:sp>
      <p:sp>
        <p:nvSpPr>
          <p:cNvPr id="38919" name="Rectangle 10"/>
          <p:cNvSpPr>
            <a:spLocks noChangeArrowheads="1"/>
          </p:cNvSpPr>
          <p:nvPr/>
        </p:nvSpPr>
        <p:spPr bwMode="auto">
          <a:xfrm>
            <a:off x="1474788" y="5661025"/>
            <a:ext cx="208915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y-GB" altLang="en-US"/>
              <a:t>German Market</a:t>
            </a:r>
            <a:endParaRPr lang="en-US" altLang="en-US"/>
          </a:p>
        </p:txBody>
      </p:sp>
      <p:sp>
        <p:nvSpPr>
          <p:cNvPr id="38920" name="Rectangle 11"/>
          <p:cNvSpPr>
            <a:spLocks noChangeArrowheads="1"/>
          </p:cNvSpPr>
          <p:nvPr/>
        </p:nvSpPr>
        <p:spPr bwMode="auto">
          <a:xfrm>
            <a:off x="5291138" y="5661025"/>
            <a:ext cx="2374900" cy="476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y-GB" altLang="en-US"/>
              <a:t>Former Scottish Offfice</a:t>
            </a:r>
            <a:endParaRPr lang="en-US" altLang="en-US"/>
          </a:p>
        </p:txBody>
      </p:sp>
      <p:pic>
        <p:nvPicPr>
          <p:cNvPr id="38921" name="Picture 12" descr="edinburgh 02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32363" y="620713"/>
            <a:ext cx="2914650"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9254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solidFill>
            <a:srgbClr val="FF00FF"/>
          </a:solidFill>
        </p:spPr>
        <p:txBody>
          <a:bodyPr/>
          <a:lstStyle/>
          <a:p>
            <a:pPr eaLnBrk="1" hangingPunct="1"/>
            <a:r>
              <a:rPr lang="en-GB" altLang="en-US" smtClean="0">
                <a:solidFill>
                  <a:srgbClr val="000000"/>
                </a:solidFill>
              </a:rPr>
              <a:t>Exam Question</a:t>
            </a:r>
            <a:endParaRPr lang="en-US" altLang="en-US" smtClean="0">
              <a:solidFill>
                <a:srgbClr val="000000"/>
              </a:solidFill>
            </a:endParaRPr>
          </a:p>
        </p:txBody>
      </p:sp>
      <p:sp>
        <p:nvSpPr>
          <p:cNvPr id="39939" name="Rectangle 3"/>
          <p:cNvSpPr>
            <a:spLocks noGrp="1" noChangeArrowheads="1"/>
          </p:cNvSpPr>
          <p:nvPr>
            <p:ph type="body" idx="1"/>
          </p:nvPr>
        </p:nvSpPr>
        <p:spPr>
          <a:xfrm>
            <a:off x="457200" y="1600200"/>
            <a:ext cx="8218488" cy="5068888"/>
          </a:xfrm>
          <a:solidFill>
            <a:schemeClr val="bg1"/>
          </a:solidFill>
        </p:spPr>
        <p:txBody>
          <a:bodyPr/>
          <a:lstStyle/>
          <a:p>
            <a:pPr algn="ctr" eaLnBrk="1" hangingPunct="1">
              <a:lnSpc>
                <a:spcPct val="90000"/>
              </a:lnSpc>
              <a:buFontTx/>
              <a:buNone/>
            </a:pPr>
            <a:r>
              <a:rPr lang="en-GB" altLang="en-US" sz="2400" i="1" dirty="0" smtClean="0">
                <a:solidFill>
                  <a:srgbClr val="000000"/>
                </a:solidFill>
              </a:rPr>
              <a:t>“The Central Business District of major cities undergoes continuing change.”</a:t>
            </a:r>
          </a:p>
          <a:p>
            <a:pPr eaLnBrk="1" hangingPunct="1">
              <a:lnSpc>
                <a:spcPct val="90000"/>
              </a:lnSpc>
              <a:buFontTx/>
              <a:buNone/>
            </a:pPr>
            <a:endParaRPr lang="en-GB" altLang="en-US" sz="2400" i="1" dirty="0" smtClean="0">
              <a:solidFill>
                <a:srgbClr val="000000"/>
              </a:solidFill>
            </a:endParaRPr>
          </a:p>
          <a:p>
            <a:pPr eaLnBrk="1" hangingPunct="1">
              <a:lnSpc>
                <a:spcPct val="90000"/>
              </a:lnSpc>
            </a:pPr>
            <a:r>
              <a:rPr lang="en-GB" altLang="en-US" sz="2400" dirty="0" smtClean="0">
                <a:solidFill>
                  <a:srgbClr val="000000"/>
                </a:solidFill>
              </a:rPr>
              <a:t>Referring to a city that you have studied in the </a:t>
            </a:r>
            <a:r>
              <a:rPr lang="en-GB" altLang="en-US" sz="2400" b="1" dirty="0" smtClean="0">
                <a:solidFill>
                  <a:srgbClr val="000000"/>
                </a:solidFill>
              </a:rPr>
              <a:t>Developed</a:t>
            </a:r>
            <a:r>
              <a:rPr lang="en-GB" altLang="en-US" sz="2400" dirty="0" smtClean="0">
                <a:solidFill>
                  <a:srgbClr val="000000"/>
                </a:solidFill>
              </a:rPr>
              <a:t> World, </a:t>
            </a:r>
            <a:r>
              <a:rPr lang="en-GB" altLang="en-US" sz="2400" b="1" dirty="0" smtClean="0">
                <a:solidFill>
                  <a:srgbClr val="000000"/>
                </a:solidFill>
              </a:rPr>
              <a:t>explain</a:t>
            </a:r>
            <a:r>
              <a:rPr lang="en-GB" altLang="en-US" sz="2400" dirty="0" smtClean="0">
                <a:solidFill>
                  <a:srgbClr val="000000"/>
                </a:solidFill>
              </a:rPr>
              <a:t> the changes which have taken place in the CBD over the past few decades.	</a:t>
            </a:r>
          </a:p>
          <a:p>
            <a:pPr eaLnBrk="1" hangingPunct="1">
              <a:lnSpc>
                <a:spcPct val="90000"/>
              </a:lnSpc>
              <a:buFontTx/>
              <a:buNone/>
            </a:pPr>
            <a:endParaRPr lang="en-GB" altLang="en-US" sz="2400" dirty="0" smtClean="0">
              <a:solidFill>
                <a:srgbClr val="000000"/>
              </a:solidFill>
            </a:endParaRPr>
          </a:p>
          <a:p>
            <a:pPr eaLnBrk="1" hangingPunct="1">
              <a:lnSpc>
                <a:spcPct val="90000"/>
              </a:lnSpc>
              <a:buFontTx/>
              <a:buNone/>
            </a:pPr>
            <a:r>
              <a:rPr lang="en-GB" altLang="en-US" sz="2400" dirty="0" smtClean="0">
                <a:solidFill>
                  <a:srgbClr val="000000"/>
                </a:solidFill>
              </a:rPr>
              <a:t>	You should refer to named locations within the CBD                        </a:t>
            </a:r>
          </a:p>
          <a:p>
            <a:pPr algn="r" eaLnBrk="1" hangingPunct="1">
              <a:lnSpc>
                <a:spcPct val="90000"/>
              </a:lnSpc>
              <a:buFontTx/>
              <a:buNone/>
            </a:pPr>
            <a:r>
              <a:rPr lang="en-GB" altLang="en-US" sz="2400" dirty="0" smtClean="0">
                <a:solidFill>
                  <a:srgbClr val="000000"/>
                </a:solidFill>
              </a:rPr>
              <a:t>(5)</a:t>
            </a:r>
          </a:p>
          <a:p>
            <a:pPr eaLnBrk="1" hangingPunct="1">
              <a:lnSpc>
                <a:spcPct val="90000"/>
              </a:lnSpc>
              <a:buFontTx/>
              <a:buNone/>
            </a:pPr>
            <a:endParaRPr lang="en-GB" altLang="en-US" sz="2400" dirty="0" smtClean="0">
              <a:solidFill>
                <a:srgbClr val="000000"/>
              </a:solidFill>
            </a:endParaRPr>
          </a:p>
          <a:p>
            <a:pPr eaLnBrk="1" hangingPunct="1">
              <a:lnSpc>
                <a:spcPct val="90000"/>
              </a:lnSpc>
              <a:buFontTx/>
              <a:buNone/>
            </a:pPr>
            <a:r>
              <a:rPr lang="en-GB" altLang="en-US" sz="2000" dirty="0" smtClean="0">
                <a:solidFill>
                  <a:srgbClr val="000000"/>
                </a:solidFill>
              </a:rPr>
              <a:t>TIP:  Give real examples, explain the changes using </a:t>
            </a:r>
            <a:r>
              <a:rPr lang="en-GB" altLang="en-US" sz="2000" b="1" dirty="0" smtClean="0">
                <a:solidFill>
                  <a:srgbClr val="000000"/>
                </a:solidFill>
              </a:rPr>
              <a:t>linking words</a:t>
            </a:r>
            <a:r>
              <a:rPr lang="en-GB" altLang="en-US" sz="2000" dirty="0" smtClean="0">
                <a:solidFill>
                  <a:srgbClr val="000000"/>
                </a:solidFill>
              </a:rPr>
              <a:t> like ‘</a:t>
            </a:r>
            <a:r>
              <a:rPr lang="en-GB" altLang="en-US" sz="2000" i="1" dirty="0" smtClean="0">
                <a:solidFill>
                  <a:srgbClr val="000000"/>
                </a:solidFill>
              </a:rPr>
              <a:t>due to</a:t>
            </a:r>
            <a:r>
              <a:rPr lang="en-GB" altLang="en-US" sz="2000" dirty="0" smtClean="0">
                <a:solidFill>
                  <a:srgbClr val="000000"/>
                </a:solidFill>
              </a:rPr>
              <a:t>’, ‘</a:t>
            </a:r>
            <a:r>
              <a:rPr lang="en-GB" altLang="en-US" sz="2000" i="1" dirty="0" smtClean="0">
                <a:solidFill>
                  <a:srgbClr val="000000"/>
                </a:solidFill>
              </a:rPr>
              <a:t>so that</a:t>
            </a:r>
            <a:r>
              <a:rPr lang="en-GB" altLang="en-US" sz="2000" dirty="0" smtClean="0">
                <a:solidFill>
                  <a:srgbClr val="000000"/>
                </a:solidFill>
              </a:rPr>
              <a:t>’, ‘</a:t>
            </a:r>
            <a:r>
              <a:rPr lang="en-GB" altLang="en-US" sz="2000" i="1" dirty="0" smtClean="0">
                <a:solidFill>
                  <a:srgbClr val="000000"/>
                </a:solidFill>
              </a:rPr>
              <a:t>so</a:t>
            </a:r>
            <a:r>
              <a:rPr lang="en-GB" altLang="en-US" sz="2000" dirty="0" smtClean="0">
                <a:solidFill>
                  <a:srgbClr val="000000"/>
                </a:solidFill>
              </a:rPr>
              <a:t>’, ‘</a:t>
            </a:r>
            <a:r>
              <a:rPr lang="en-GB" altLang="en-US" sz="2000" i="1" dirty="0" smtClean="0">
                <a:solidFill>
                  <a:srgbClr val="000000"/>
                </a:solidFill>
              </a:rPr>
              <a:t>because of</a:t>
            </a:r>
            <a:r>
              <a:rPr lang="en-GB" altLang="en-US" sz="2000" dirty="0" smtClean="0">
                <a:solidFill>
                  <a:srgbClr val="000000"/>
                </a:solidFill>
              </a:rPr>
              <a:t>’, ‘</a:t>
            </a:r>
            <a:r>
              <a:rPr lang="en-GB" altLang="en-US" sz="2000" i="1" dirty="0" smtClean="0">
                <a:solidFill>
                  <a:srgbClr val="000000"/>
                </a:solidFill>
              </a:rPr>
              <a:t>therefore</a:t>
            </a:r>
            <a:r>
              <a:rPr lang="en-GB" altLang="en-US" sz="2000" dirty="0" smtClean="0">
                <a:solidFill>
                  <a:srgbClr val="000000"/>
                </a:solidFill>
              </a:rPr>
              <a:t>’, ‘</a:t>
            </a:r>
            <a:r>
              <a:rPr lang="en-GB" altLang="en-US" sz="2000" i="1" dirty="0" smtClean="0">
                <a:solidFill>
                  <a:srgbClr val="000000"/>
                </a:solidFill>
              </a:rPr>
              <a:t>in order to</a:t>
            </a:r>
            <a:r>
              <a:rPr lang="en-GB" altLang="en-US" sz="2000" dirty="0" smtClean="0">
                <a:solidFill>
                  <a:srgbClr val="000000"/>
                </a:solidFill>
              </a:rPr>
              <a:t>’.</a:t>
            </a:r>
          </a:p>
          <a:p>
            <a:pPr eaLnBrk="1" hangingPunct="1">
              <a:lnSpc>
                <a:spcPct val="90000"/>
              </a:lnSpc>
            </a:pPr>
            <a:endParaRPr lang="en-US" altLang="en-US" sz="2400" dirty="0" smtClean="0">
              <a:solidFill>
                <a:srgbClr val="000000"/>
              </a:solidFill>
            </a:endParaRPr>
          </a:p>
        </p:txBody>
      </p:sp>
    </p:spTree>
    <p:extLst>
      <p:ext uri="{BB962C8B-B14F-4D97-AF65-F5344CB8AC3E}">
        <p14:creationId xmlns:p14="http://schemas.microsoft.com/office/powerpoint/2010/main" xmlns="" val="27101413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val 5"/>
          <p:cNvSpPr>
            <a:spLocks noChangeArrowheads="1"/>
          </p:cNvSpPr>
          <p:nvPr/>
        </p:nvSpPr>
        <p:spPr bwMode="auto">
          <a:xfrm>
            <a:off x="3419475" y="2924175"/>
            <a:ext cx="20875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40963" name="Text Box 6"/>
          <p:cNvSpPr txBox="1">
            <a:spLocks noChangeArrowheads="1"/>
          </p:cNvSpPr>
          <p:nvPr/>
        </p:nvSpPr>
        <p:spPr bwMode="auto">
          <a:xfrm>
            <a:off x="3059113" y="3141663"/>
            <a:ext cx="2808287" cy="62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400"/>
              <a:t>Changes in the CBD</a:t>
            </a:r>
          </a:p>
          <a:p>
            <a:pPr algn="ctr" eaLnBrk="1" hangingPunct="1">
              <a:spcBef>
                <a:spcPct val="50000"/>
              </a:spcBef>
            </a:pPr>
            <a:r>
              <a:rPr lang="en-GB" altLang="en-US" sz="1400"/>
              <a:t>(Edinburgh)</a:t>
            </a:r>
            <a:endParaRPr lang="en-US" altLang="en-US" sz="1400"/>
          </a:p>
        </p:txBody>
      </p:sp>
      <p:sp>
        <p:nvSpPr>
          <p:cNvPr id="40964" name="Line 7"/>
          <p:cNvSpPr>
            <a:spLocks noChangeShapeType="1"/>
          </p:cNvSpPr>
          <p:nvPr/>
        </p:nvSpPr>
        <p:spPr bwMode="auto">
          <a:xfrm flipV="1">
            <a:off x="5148263" y="2492375"/>
            <a:ext cx="503237"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65" name="Line 8"/>
          <p:cNvSpPr>
            <a:spLocks noChangeShapeType="1"/>
          </p:cNvSpPr>
          <p:nvPr/>
        </p:nvSpPr>
        <p:spPr bwMode="auto">
          <a:xfrm>
            <a:off x="5364163" y="3644900"/>
            <a:ext cx="720725"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66" name="Line 9"/>
          <p:cNvSpPr>
            <a:spLocks noChangeShapeType="1"/>
          </p:cNvSpPr>
          <p:nvPr/>
        </p:nvSpPr>
        <p:spPr bwMode="auto">
          <a:xfrm flipH="1" flipV="1">
            <a:off x="3059113" y="2708275"/>
            <a:ext cx="720725"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67" name="Line 10"/>
          <p:cNvSpPr>
            <a:spLocks noChangeShapeType="1"/>
          </p:cNvSpPr>
          <p:nvPr/>
        </p:nvSpPr>
        <p:spPr bwMode="auto">
          <a:xfrm flipH="1">
            <a:off x="3203575" y="3789363"/>
            <a:ext cx="576263"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68" name="Line 11"/>
          <p:cNvSpPr>
            <a:spLocks noChangeShapeType="1"/>
          </p:cNvSpPr>
          <p:nvPr/>
        </p:nvSpPr>
        <p:spPr bwMode="auto">
          <a:xfrm>
            <a:off x="4572000" y="3932238"/>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69" name="Line 12"/>
          <p:cNvSpPr>
            <a:spLocks noChangeShapeType="1"/>
          </p:cNvSpPr>
          <p:nvPr/>
        </p:nvSpPr>
        <p:spPr bwMode="auto">
          <a:xfrm flipV="1">
            <a:off x="4427538" y="2205038"/>
            <a:ext cx="0" cy="7191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70" name="Text Box 13"/>
          <p:cNvSpPr txBox="1">
            <a:spLocks noChangeArrowheads="1"/>
          </p:cNvSpPr>
          <p:nvPr/>
        </p:nvSpPr>
        <p:spPr bwMode="auto">
          <a:xfrm>
            <a:off x="5651500" y="2205038"/>
            <a:ext cx="2016125" cy="369887"/>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a:solidFill>
                  <a:srgbClr val="FF0000"/>
                </a:solidFill>
              </a:rPr>
              <a:t>Movement</a:t>
            </a:r>
            <a:endParaRPr lang="en-US" altLang="en-US" b="1">
              <a:solidFill>
                <a:srgbClr val="FF0000"/>
              </a:solidFill>
            </a:endParaRPr>
          </a:p>
        </p:txBody>
      </p:sp>
      <p:sp>
        <p:nvSpPr>
          <p:cNvPr id="40971" name="Text Box 14"/>
          <p:cNvSpPr txBox="1">
            <a:spLocks noChangeArrowheads="1"/>
          </p:cNvSpPr>
          <p:nvPr/>
        </p:nvSpPr>
        <p:spPr bwMode="auto">
          <a:xfrm>
            <a:off x="5795963" y="4005263"/>
            <a:ext cx="2376487" cy="369887"/>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srgbClr val="008000"/>
                </a:solidFill>
              </a:rPr>
              <a:t>Commercialisation</a:t>
            </a:r>
            <a:r>
              <a:rPr lang="en-GB" altLang="en-US">
                <a:solidFill>
                  <a:srgbClr val="008000"/>
                </a:solidFill>
              </a:rPr>
              <a:t> </a:t>
            </a:r>
            <a:endParaRPr lang="en-US" altLang="en-US">
              <a:solidFill>
                <a:srgbClr val="008000"/>
              </a:solidFill>
            </a:endParaRPr>
          </a:p>
        </p:txBody>
      </p:sp>
      <p:sp>
        <p:nvSpPr>
          <p:cNvPr id="40972" name="Text Box 15"/>
          <p:cNvSpPr txBox="1">
            <a:spLocks noChangeArrowheads="1"/>
          </p:cNvSpPr>
          <p:nvPr/>
        </p:nvSpPr>
        <p:spPr bwMode="auto">
          <a:xfrm>
            <a:off x="3708400" y="4437063"/>
            <a:ext cx="1873250" cy="1477962"/>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solidFill>
                  <a:srgbClr val="0000FF"/>
                </a:solidFill>
              </a:rPr>
              <a:t>Developing Shopping centres in and around Edinburgh </a:t>
            </a:r>
            <a:endParaRPr lang="en-US" altLang="en-US">
              <a:solidFill>
                <a:srgbClr val="0000FF"/>
              </a:solidFill>
            </a:endParaRPr>
          </a:p>
        </p:txBody>
      </p:sp>
      <p:sp>
        <p:nvSpPr>
          <p:cNvPr id="40973" name="Text Box 16"/>
          <p:cNvSpPr txBox="1">
            <a:spLocks noChangeArrowheads="1"/>
          </p:cNvSpPr>
          <p:nvPr/>
        </p:nvSpPr>
        <p:spPr bwMode="auto">
          <a:xfrm>
            <a:off x="1258888" y="4149725"/>
            <a:ext cx="1873250" cy="369888"/>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t>Markets </a:t>
            </a:r>
            <a:endParaRPr lang="en-US" altLang="en-US"/>
          </a:p>
        </p:txBody>
      </p:sp>
      <p:sp>
        <p:nvSpPr>
          <p:cNvPr id="40974" name="Text Box 17"/>
          <p:cNvSpPr txBox="1">
            <a:spLocks noChangeArrowheads="1"/>
          </p:cNvSpPr>
          <p:nvPr/>
        </p:nvSpPr>
        <p:spPr bwMode="auto">
          <a:xfrm>
            <a:off x="1116013" y="2276475"/>
            <a:ext cx="1873250" cy="646113"/>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solidFill>
                  <a:schemeClr val="tx2"/>
                </a:solidFill>
              </a:rPr>
              <a:t>Regeneration Projects</a:t>
            </a:r>
            <a:endParaRPr lang="en-US" altLang="en-US">
              <a:solidFill>
                <a:schemeClr val="tx2"/>
              </a:solidFill>
            </a:endParaRPr>
          </a:p>
        </p:txBody>
      </p:sp>
      <p:sp>
        <p:nvSpPr>
          <p:cNvPr id="40975" name="Text Box 18"/>
          <p:cNvSpPr txBox="1">
            <a:spLocks noChangeArrowheads="1"/>
          </p:cNvSpPr>
          <p:nvPr/>
        </p:nvSpPr>
        <p:spPr bwMode="auto">
          <a:xfrm>
            <a:off x="3492500" y="1916113"/>
            <a:ext cx="1873250" cy="369887"/>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a:t>Transport</a:t>
            </a:r>
            <a:endParaRPr lang="en-US" altLang="en-US" b="1"/>
          </a:p>
        </p:txBody>
      </p:sp>
      <p:sp>
        <p:nvSpPr>
          <p:cNvPr id="16" name="Text Box 13"/>
          <p:cNvSpPr txBox="1">
            <a:spLocks noChangeArrowheads="1"/>
          </p:cNvSpPr>
          <p:nvPr/>
        </p:nvSpPr>
        <p:spPr bwMode="auto">
          <a:xfrm>
            <a:off x="5803900" y="3149600"/>
            <a:ext cx="2016125" cy="369888"/>
          </a:xfrm>
          <a:prstGeom prst="rect">
            <a:avLst/>
          </a:prstGeom>
          <a:solidFill>
            <a:schemeClr val="bg1"/>
          </a:solidFill>
          <a:ln w="38100">
            <a:solidFill>
              <a:srgbClr val="000000"/>
            </a:solidFill>
            <a:miter lim="800000"/>
            <a:headEnd/>
            <a:tailEnd/>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dirty="0" smtClean="0">
                <a:solidFill>
                  <a:schemeClr val="accent6">
                    <a:lumMod val="75000"/>
                  </a:schemeClr>
                </a:solidFill>
              </a:rPr>
              <a:t>Employment</a:t>
            </a:r>
            <a:endParaRPr lang="en-US" b="1" dirty="0" smtClean="0">
              <a:solidFill>
                <a:schemeClr val="accent6">
                  <a:lumMod val="75000"/>
                </a:schemeClr>
              </a:solidFill>
            </a:endParaRPr>
          </a:p>
        </p:txBody>
      </p:sp>
      <p:sp>
        <p:nvSpPr>
          <p:cNvPr id="40977" name="Line 7"/>
          <p:cNvSpPr>
            <a:spLocks noChangeShapeType="1"/>
          </p:cNvSpPr>
          <p:nvPr/>
        </p:nvSpPr>
        <p:spPr bwMode="auto">
          <a:xfrm flipV="1">
            <a:off x="5507038" y="3357563"/>
            <a:ext cx="288925" cy="47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0978" name="Text Box 13"/>
          <p:cNvSpPr txBox="1">
            <a:spLocks noChangeArrowheads="1"/>
          </p:cNvSpPr>
          <p:nvPr/>
        </p:nvSpPr>
        <p:spPr bwMode="auto">
          <a:xfrm>
            <a:off x="973138" y="3333750"/>
            <a:ext cx="2016125" cy="369888"/>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a:solidFill>
                  <a:srgbClr val="008000"/>
                </a:solidFill>
              </a:rPr>
              <a:t>Leisure</a:t>
            </a:r>
            <a:endParaRPr lang="en-US" altLang="en-US" b="1">
              <a:solidFill>
                <a:srgbClr val="008000"/>
              </a:solidFill>
            </a:endParaRPr>
          </a:p>
        </p:txBody>
      </p:sp>
      <p:sp>
        <p:nvSpPr>
          <p:cNvPr id="40979" name="Line 9"/>
          <p:cNvSpPr>
            <a:spLocks noChangeShapeType="1"/>
          </p:cNvSpPr>
          <p:nvPr/>
        </p:nvSpPr>
        <p:spPr bwMode="auto">
          <a:xfrm flipH="1">
            <a:off x="2989263" y="3452813"/>
            <a:ext cx="431800" cy="6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xmlns="" val="17522328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5"/>
          <p:cNvSpPr>
            <a:spLocks noChangeArrowheads="1"/>
          </p:cNvSpPr>
          <p:nvPr/>
        </p:nvSpPr>
        <p:spPr bwMode="auto">
          <a:xfrm>
            <a:off x="3419475" y="2924175"/>
            <a:ext cx="20875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41987" name="Text Box 6"/>
          <p:cNvSpPr txBox="1">
            <a:spLocks noChangeArrowheads="1"/>
          </p:cNvSpPr>
          <p:nvPr/>
        </p:nvSpPr>
        <p:spPr bwMode="auto">
          <a:xfrm>
            <a:off x="3059113" y="3141663"/>
            <a:ext cx="2808287" cy="62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400"/>
              <a:t>Changes in the CBD</a:t>
            </a:r>
          </a:p>
          <a:p>
            <a:pPr algn="ctr" eaLnBrk="1" hangingPunct="1">
              <a:spcBef>
                <a:spcPct val="50000"/>
              </a:spcBef>
            </a:pPr>
            <a:r>
              <a:rPr lang="en-GB" altLang="en-US" sz="1400"/>
              <a:t>(Edinburgh)</a:t>
            </a:r>
            <a:endParaRPr lang="en-US" altLang="en-US" sz="1400"/>
          </a:p>
        </p:txBody>
      </p:sp>
      <p:sp>
        <p:nvSpPr>
          <p:cNvPr id="41988" name="Line 7"/>
          <p:cNvSpPr>
            <a:spLocks noChangeShapeType="1"/>
          </p:cNvSpPr>
          <p:nvPr/>
        </p:nvSpPr>
        <p:spPr bwMode="auto">
          <a:xfrm flipV="1">
            <a:off x="5148263" y="2492375"/>
            <a:ext cx="503237"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1989" name="Line 8"/>
          <p:cNvSpPr>
            <a:spLocks noChangeShapeType="1"/>
          </p:cNvSpPr>
          <p:nvPr/>
        </p:nvSpPr>
        <p:spPr bwMode="auto">
          <a:xfrm>
            <a:off x="5364163" y="3644900"/>
            <a:ext cx="720725"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1990" name="Line 9"/>
          <p:cNvSpPr>
            <a:spLocks noChangeShapeType="1"/>
          </p:cNvSpPr>
          <p:nvPr/>
        </p:nvSpPr>
        <p:spPr bwMode="auto">
          <a:xfrm flipH="1" flipV="1">
            <a:off x="3059113" y="2708275"/>
            <a:ext cx="720725"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1991" name="Line 10"/>
          <p:cNvSpPr>
            <a:spLocks noChangeShapeType="1"/>
          </p:cNvSpPr>
          <p:nvPr/>
        </p:nvSpPr>
        <p:spPr bwMode="auto">
          <a:xfrm flipH="1">
            <a:off x="3203575" y="3789363"/>
            <a:ext cx="576263"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1992" name="Line 11"/>
          <p:cNvSpPr>
            <a:spLocks noChangeShapeType="1"/>
          </p:cNvSpPr>
          <p:nvPr/>
        </p:nvSpPr>
        <p:spPr bwMode="auto">
          <a:xfrm>
            <a:off x="4572000" y="3932238"/>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1993" name="Line 12"/>
          <p:cNvSpPr>
            <a:spLocks noChangeShapeType="1"/>
          </p:cNvSpPr>
          <p:nvPr/>
        </p:nvSpPr>
        <p:spPr bwMode="auto">
          <a:xfrm flipV="1">
            <a:off x="4427538" y="2420938"/>
            <a:ext cx="0" cy="503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1994" name="Text Box 13"/>
          <p:cNvSpPr txBox="1">
            <a:spLocks noChangeArrowheads="1"/>
          </p:cNvSpPr>
          <p:nvPr/>
        </p:nvSpPr>
        <p:spPr bwMode="auto">
          <a:xfrm>
            <a:off x="5651500" y="2205038"/>
            <a:ext cx="2016125" cy="282575"/>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000" b="1">
                <a:solidFill>
                  <a:srgbClr val="FF0000"/>
                </a:solidFill>
              </a:rPr>
              <a:t>Movement</a:t>
            </a:r>
            <a:endParaRPr lang="en-US" altLang="en-US" sz="1000" b="1">
              <a:solidFill>
                <a:srgbClr val="FF0000"/>
              </a:solidFill>
            </a:endParaRPr>
          </a:p>
        </p:txBody>
      </p:sp>
      <p:sp>
        <p:nvSpPr>
          <p:cNvPr id="41995" name="Text Box 14"/>
          <p:cNvSpPr txBox="1">
            <a:spLocks noChangeArrowheads="1"/>
          </p:cNvSpPr>
          <p:nvPr/>
        </p:nvSpPr>
        <p:spPr bwMode="auto">
          <a:xfrm>
            <a:off x="5795963" y="4005263"/>
            <a:ext cx="1873250" cy="282575"/>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b="1">
                <a:solidFill>
                  <a:srgbClr val="008000"/>
                </a:solidFill>
              </a:rPr>
              <a:t>Commercialisation</a:t>
            </a:r>
            <a:r>
              <a:rPr lang="en-GB" altLang="en-US" sz="1000">
                <a:solidFill>
                  <a:srgbClr val="008000"/>
                </a:solidFill>
              </a:rPr>
              <a:t> </a:t>
            </a:r>
            <a:endParaRPr lang="en-US" altLang="en-US" sz="1000">
              <a:solidFill>
                <a:srgbClr val="008000"/>
              </a:solidFill>
            </a:endParaRPr>
          </a:p>
        </p:txBody>
      </p:sp>
      <p:sp>
        <p:nvSpPr>
          <p:cNvPr id="41996" name="Text Box 15"/>
          <p:cNvSpPr txBox="1">
            <a:spLocks noChangeArrowheads="1"/>
          </p:cNvSpPr>
          <p:nvPr/>
        </p:nvSpPr>
        <p:spPr bwMode="auto">
          <a:xfrm>
            <a:off x="3708400" y="4437063"/>
            <a:ext cx="1873250" cy="434975"/>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00FF"/>
                </a:solidFill>
              </a:rPr>
              <a:t>Developing Shopping centres in and around Edinburgh </a:t>
            </a:r>
            <a:endParaRPr lang="en-US" altLang="en-US" sz="1000">
              <a:solidFill>
                <a:srgbClr val="0000FF"/>
              </a:solidFill>
            </a:endParaRPr>
          </a:p>
        </p:txBody>
      </p:sp>
      <p:sp>
        <p:nvSpPr>
          <p:cNvPr id="41997" name="Text Box 16"/>
          <p:cNvSpPr txBox="1">
            <a:spLocks noChangeArrowheads="1"/>
          </p:cNvSpPr>
          <p:nvPr/>
        </p:nvSpPr>
        <p:spPr bwMode="auto">
          <a:xfrm>
            <a:off x="1258888" y="4149725"/>
            <a:ext cx="1873250" cy="282575"/>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t>Markets </a:t>
            </a:r>
            <a:endParaRPr lang="en-US" altLang="en-US" sz="1000"/>
          </a:p>
        </p:txBody>
      </p:sp>
      <p:sp>
        <p:nvSpPr>
          <p:cNvPr id="41998" name="Text Box 17"/>
          <p:cNvSpPr txBox="1">
            <a:spLocks noChangeArrowheads="1"/>
          </p:cNvSpPr>
          <p:nvPr/>
        </p:nvSpPr>
        <p:spPr bwMode="auto">
          <a:xfrm>
            <a:off x="1116013" y="2276475"/>
            <a:ext cx="1873250" cy="282575"/>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chemeClr val="tx2"/>
                </a:solidFill>
              </a:rPr>
              <a:t>Regeneration Projects</a:t>
            </a:r>
            <a:endParaRPr lang="en-US" altLang="en-US" sz="1000">
              <a:solidFill>
                <a:schemeClr val="tx2"/>
              </a:solidFill>
            </a:endParaRPr>
          </a:p>
        </p:txBody>
      </p:sp>
      <p:sp>
        <p:nvSpPr>
          <p:cNvPr id="41999" name="Text Box 18"/>
          <p:cNvSpPr txBox="1">
            <a:spLocks noChangeArrowheads="1"/>
          </p:cNvSpPr>
          <p:nvPr/>
        </p:nvSpPr>
        <p:spPr bwMode="auto">
          <a:xfrm>
            <a:off x="3492500" y="1916113"/>
            <a:ext cx="1873250" cy="282575"/>
          </a:xfrm>
          <a:prstGeom prst="rect">
            <a:avLst/>
          </a:prstGeom>
          <a:solidFill>
            <a:schemeClr val="bg1"/>
          </a:solidFill>
          <a:ln w="38100">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000" b="1"/>
              <a:t>Transport</a:t>
            </a:r>
            <a:endParaRPr lang="en-US" altLang="en-US" sz="1000" b="1"/>
          </a:p>
        </p:txBody>
      </p:sp>
      <p:sp>
        <p:nvSpPr>
          <p:cNvPr id="42000" name="Line 19"/>
          <p:cNvSpPr>
            <a:spLocks noChangeShapeType="1"/>
          </p:cNvSpPr>
          <p:nvPr/>
        </p:nvSpPr>
        <p:spPr bwMode="auto">
          <a:xfrm flipV="1">
            <a:off x="6443663" y="1628775"/>
            <a:ext cx="503237"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01" name="Line 20"/>
          <p:cNvSpPr>
            <a:spLocks noChangeShapeType="1"/>
          </p:cNvSpPr>
          <p:nvPr/>
        </p:nvSpPr>
        <p:spPr bwMode="auto">
          <a:xfrm>
            <a:off x="6443663" y="2493963"/>
            <a:ext cx="576262"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02" name="Text Box 21"/>
          <p:cNvSpPr txBox="1">
            <a:spLocks noChangeArrowheads="1"/>
          </p:cNvSpPr>
          <p:nvPr/>
        </p:nvSpPr>
        <p:spPr bwMode="auto">
          <a:xfrm>
            <a:off x="6588125" y="981075"/>
            <a:ext cx="2016125" cy="7112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FF0000"/>
                </a:solidFill>
              </a:rPr>
              <a:t>To get out of the busy CBD</a:t>
            </a:r>
          </a:p>
          <a:p>
            <a:pPr eaLnBrk="1" hangingPunct="1">
              <a:spcBef>
                <a:spcPct val="50000"/>
              </a:spcBef>
            </a:pPr>
            <a:r>
              <a:rPr lang="en-GB" altLang="en-US" sz="1000">
                <a:solidFill>
                  <a:srgbClr val="FF0000"/>
                </a:solidFill>
              </a:rPr>
              <a:t>More space to expand</a:t>
            </a:r>
          </a:p>
          <a:p>
            <a:pPr eaLnBrk="1" hangingPunct="1">
              <a:spcBef>
                <a:spcPct val="50000"/>
              </a:spcBef>
            </a:pPr>
            <a:r>
              <a:rPr lang="en-GB" altLang="en-US" sz="1000">
                <a:solidFill>
                  <a:srgbClr val="FF0000"/>
                </a:solidFill>
              </a:rPr>
              <a:t>Cheaper land</a:t>
            </a:r>
            <a:endParaRPr lang="en-US" altLang="en-US" sz="1000">
              <a:solidFill>
                <a:srgbClr val="FF0000"/>
              </a:solidFill>
            </a:endParaRPr>
          </a:p>
        </p:txBody>
      </p:sp>
      <p:sp>
        <p:nvSpPr>
          <p:cNvPr id="42003" name="Text Box 22"/>
          <p:cNvSpPr txBox="1">
            <a:spLocks noChangeArrowheads="1"/>
          </p:cNvSpPr>
          <p:nvPr/>
        </p:nvSpPr>
        <p:spPr bwMode="auto">
          <a:xfrm>
            <a:off x="6372225" y="2852738"/>
            <a:ext cx="2016125" cy="4064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FF0000"/>
                </a:solidFill>
              </a:rPr>
              <a:t>Movement of Bank HQ: RBS to Hermiston Gait &amp; HBOS tp Gyle</a:t>
            </a:r>
            <a:endParaRPr lang="en-US" altLang="en-US" sz="1000">
              <a:solidFill>
                <a:srgbClr val="FF0000"/>
              </a:solidFill>
            </a:endParaRPr>
          </a:p>
        </p:txBody>
      </p:sp>
      <p:sp>
        <p:nvSpPr>
          <p:cNvPr id="42004" name="Text Box 23"/>
          <p:cNvSpPr txBox="1">
            <a:spLocks noChangeArrowheads="1"/>
          </p:cNvSpPr>
          <p:nvPr/>
        </p:nvSpPr>
        <p:spPr bwMode="auto">
          <a:xfrm>
            <a:off x="6300788" y="4652963"/>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8000"/>
                </a:solidFill>
              </a:rPr>
              <a:t>New Stores </a:t>
            </a:r>
            <a:endParaRPr lang="en-US" altLang="en-US" sz="1000">
              <a:solidFill>
                <a:srgbClr val="008000"/>
              </a:solidFill>
            </a:endParaRPr>
          </a:p>
        </p:txBody>
      </p:sp>
      <p:sp>
        <p:nvSpPr>
          <p:cNvPr id="42005" name="Text Box 24"/>
          <p:cNvSpPr txBox="1">
            <a:spLocks noChangeArrowheads="1"/>
          </p:cNvSpPr>
          <p:nvPr/>
        </p:nvSpPr>
        <p:spPr bwMode="auto">
          <a:xfrm>
            <a:off x="6804025" y="3284538"/>
            <a:ext cx="2016125" cy="4064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8000"/>
                </a:solidFill>
              </a:rPr>
              <a:t>New stores moving to Edinburgh CBD</a:t>
            </a:r>
            <a:endParaRPr lang="en-US" altLang="en-US" sz="1000">
              <a:solidFill>
                <a:srgbClr val="008000"/>
              </a:solidFill>
            </a:endParaRPr>
          </a:p>
        </p:txBody>
      </p:sp>
      <p:sp>
        <p:nvSpPr>
          <p:cNvPr id="42006" name="Line 26"/>
          <p:cNvSpPr>
            <a:spLocks noChangeShapeType="1"/>
          </p:cNvSpPr>
          <p:nvPr/>
        </p:nvSpPr>
        <p:spPr bwMode="auto">
          <a:xfrm flipV="1">
            <a:off x="7164388" y="3716338"/>
            <a:ext cx="360362"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07" name="Line 27"/>
          <p:cNvSpPr>
            <a:spLocks noChangeShapeType="1"/>
          </p:cNvSpPr>
          <p:nvPr/>
        </p:nvSpPr>
        <p:spPr bwMode="auto">
          <a:xfrm>
            <a:off x="7019925" y="4292600"/>
            <a:ext cx="576263"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08" name="Text Box 28"/>
          <p:cNvSpPr txBox="1">
            <a:spLocks noChangeArrowheads="1"/>
          </p:cNvSpPr>
          <p:nvPr/>
        </p:nvSpPr>
        <p:spPr bwMode="auto">
          <a:xfrm>
            <a:off x="2555875" y="5084763"/>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00FF"/>
                </a:solidFill>
              </a:rPr>
              <a:t>Gyle Shopping Centre </a:t>
            </a:r>
            <a:endParaRPr lang="en-US" altLang="en-US" sz="1000">
              <a:solidFill>
                <a:srgbClr val="0000FF"/>
              </a:solidFill>
            </a:endParaRPr>
          </a:p>
        </p:txBody>
      </p:sp>
      <p:sp>
        <p:nvSpPr>
          <p:cNvPr id="42009" name="Text Box 29"/>
          <p:cNvSpPr txBox="1">
            <a:spLocks noChangeArrowheads="1"/>
          </p:cNvSpPr>
          <p:nvPr/>
        </p:nvSpPr>
        <p:spPr bwMode="auto">
          <a:xfrm>
            <a:off x="4643438" y="5084763"/>
            <a:ext cx="2016125" cy="7112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00FF"/>
                </a:solidFill>
              </a:rPr>
              <a:t>Brings out people from Edinburgh city centre and takes them out to shopping centres outside Edinburgh itself.</a:t>
            </a:r>
            <a:endParaRPr lang="en-US" altLang="en-US" sz="1000">
              <a:solidFill>
                <a:srgbClr val="0000FF"/>
              </a:solidFill>
            </a:endParaRPr>
          </a:p>
        </p:txBody>
      </p:sp>
      <p:sp>
        <p:nvSpPr>
          <p:cNvPr id="42010" name="Text Box 30"/>
          <p:cNvSpPr txBox="1">
            <a:spLocks noChangeArrowheads="1"/>
          </p:cNvSpPr>
          <p:nvPr/>
        </p:nvSpPr>
        <p:spPr bwMode="auto">
          <a:xfrm>
            <a:off x="179388" y="3500438"/>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t>German market</a:t>
            </a:r>
            <a:endParaRPr lang="en-US" altLang="en-US" sz="1000"/>
          </a:p>
        </p:txBody>
      </p:sp>
      <p:sp>
        <p:nvSpPr>
          <p:cNvPr id="42011" name="Text Box 31"/>
          <p:cNvSpPr txBox="1">
            <a:spLocks noChangeArrowheads="1"/>
          </p:cNvSpPr>
          <p:nvPr/>
        </p:nvSpPr>
        <p:spPr bwMode="auto">
          <a:xfrm>
            <a:off x="179388" y="4724400"/>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t>Attract people into the CBD</a:t>
            </a:r>
            <a:endParaRPr lang="en-US" altLang="en-US" sz="1000"/>
          </a:p>
        </p:txBody>
      </p:sp>
      <p:sp>
        <p:nvSpPr>
          <p:cNvPr id="42012" name="Text Box 33"/>
          <p:cNvSpPr txBox="1">
            <a:spLocks noChangeArrowheads="1"/>
          </p:cNvSpPr>
          <p:nvPr/>
        </p:nvSpPr>
        <p:spPr bwMode="auto">
          <a:xfrm>
            <a:off x="179388" y="2852738"/>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t>Change appearance of CBD</a:t>
            </a:r>
            <a:endParaRPr lang="en-US" altLang="en-US" sz="1000"/>
          </a:p>
        </p:txBody>
      </p:sp>
      <p:sp>
        <p:nvSpPr>
          <p:cNvPr id="42013" name="Text Box 34"/>
          <p:cNvSpPr txBox="1">
            <a:spLocks noChangeArrowheads="1"/>
          </p:cNvSpPr>
          <p:nvPr/>
        </p:nvSpPr>
        <p:spPr bwMode="auto">
          <a:xfrm>
            <a:off x="2411413" y="476250"/>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t>They now have a Tram Line.</a:t>
            </a:r>
            <a:endParaRPr lang="en-US" altLang="en-US" sz="1000"/>
          </a:p>
        </p:txBody>
      </p:sp>
      <p:sp>
        <p:nvSpPr>
          <p:cNvPr id="42014" name="Text Box 35"/>
          <p:cNvSpPr txBox="1">
            <a:spLocks noChangeArrowheads="1"/>
          </p:cNvSpPr>
          <p:nvPr/>
        </p:nvSpPr>
        <p:spPr bwMode="auto">
          <a:xfrm>
            <a:off x="4500563" y="476250"/>
            <a:ext cx="2016125" cy="4064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t>They did this to lower traffic congestion.</a:t>
            </a:r>
            <a:endParaRPr lang="en-US" altLang="en-US" sz="1000"/>
          </a:p>
        </p:txBody>
      </p:sp>
      <p:sp>
        <p:nvSpPr>
          <p:cNvPr id="42015" name="Line 37"/>
          <p:cNvSpPr>
            <a:spLocks noChangeShapeType="1"/>
          </p:cNvSpPr>
          <p:nvPr/>
        </p:nvSpPr>
        <p:spPr bwMode="auto">
          <a:xfrm flipH="1" flipV="1">
            <a:off x="3348038" y="765175"/>
            <a:ext cx="719137" cy="11509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16" name="Line 38"/>
          <p:cNvSpPr>
            <a:spLocks noChangeShapeType="1"/>
          </p:cNvSpPr>
          <p:nvPr/>
        </p:nvSpPr>
        <p:spPr bwMode="auto">
          <a:xfrm flipV="1">
            <a:off x="4859338" y="765175"/>
            <a:ext cx="504825" cy="11509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17" name="Line 39"/>
          <p:cNvSpPr>
            <a:spLocks noChangeShapeType="1"/>
          </p:cNvSpPr>
          <p:nvPr/>
        </p:nvSpPr>
        <p:spPr bwMode="auto">
          <a:xfrm flipH="1">
            <a:off x="3563938" y="4724400"/>
            <a:ext cx="43180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18" name="Line 40"/>
          <p:cNvSpPr>
            <a:spLocks noChangeShapeType="1"/>
          </p:cNvSpPr>
          <p:nvPr/>
        </p:nvSpPr>
        <p:spPr bwMode="auto">
          <a:xfrm>
            <a:off x="5148263" y="4724400"/>
            <a:ext cx="287337" cy="433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19" name="Line 41"/>
          <p:cNvSpPr>
            <a:spLocks noChangeShapeType="1"/>
          </p:cNvSpPr>
          <p:nvPr/>
        </p:nvSpPr>
        <p:spPr bwMode="auto">
          <a:xfrm flipH="1">
            <a:off x="1476375" y="4437063"/>
            <a:ext cx="358775" cy="2873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20" name="Line 42"/>
          <p:cNvSpPr>
            <a:spLocks noChangeShapeType="1"/>
          </p:cNvSpPr>
          <p:nvPr/>
        </p:nvSpPr>
        <p:spPr bwMode="auto">
          <a:xfrm flipH="1" flipV="1">
            <a:off x="1476375" y="3789363"/>
            <a:ext cx="358775"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21" name="Line 43"/>
          <p:cNvSpPr>
            <a:spLocks noChangeShapeType="1"/>
          </p:cNvSpPr>
          <p:nvPr/>
        </p:nvSpPr>
        <p:spPr bwMode="auto">
          <a:xfrm flipH="1">
            <a:off x="1763713" y="2565400"/>
            <a:ext cx="144462"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22" name="Line 46"/>
          <p:cNvSpPr>
            <a:spLocks noChangeShapeType="1"/>
          </p:cNvSpPr>
          <p:nvPr/>
        </p:nvSpPr>
        <p:spPr bwMode="auto">
          <a:xfrm>
            <a:off x="7740650" y="4868863"/>
            <a:ext cx="21590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23" name="Text Box 47"/>
          <p:cNvSpPr txBox="1">
            <a:spLocks noChangeArrowheads="1"/>
          </p:cNvSpPr>
          <p:nvPr/>
        </p:nvSpPr>
        <p:spPr bwMode="auto">
          <a:xfrm>
            <a:off x="6732588" y="5157788"/>
            <a:ext cx="2016125" cy="2540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8000"/>
                </a:solidFill>
              </a:rPr>
              <a:t>Harvey Nics </a:t>
            </a:r>
            <a:endParaRPr lang="en-US" altLang="en-US" sz="1000">
              <a:solidFill>
                <a:srgbClr val="008000"/>
              </a:solidFill>
            </a:endParaRPr>
          </a:p>
        </p:txBody>
      </p:sp>
      <p:sp>
        <p:nvSpPr>
          <p:cNvPr id="42024" name="Line 48"/>
          <p:cNvSpPr>
            <a:spLocks noChangeShapeType="1"/>
          </p:cNvSpPr>
          <p:nvPr/>
        </p:nvSpPr>
        <p:spPr bwMode="auto">
          <a:xfrm>
            <a:off x="7885113" y="3716338"/>
            <a:ext cx="431800" cy="1943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2025" name="Text Box 49"/>
          <p:cNvSpPr txBox="1">
            <a:spLocks noChangeArrowheads="1"/>
          </p:cNvSpPr>
          <p:nvPr/>
        </p:nvSpPr>
        <p:spPr bwMode="auto">
          <a:xfrm>
            <a:off x="7127875" y="5661025"/>
            <a:ext cx="2016125" cy="711200"/>
          </a:xfrm>
          <a:prstGeom prst="rect">
            <a:avLst/>
          </a:prstGeom>
          <a:solidFill>
            <a:schemeClr val="bg1"/>
          </a:solidFill>
          <a:ln w="9525">
            <a:solidFill>
              <a:srgbClr val="0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rgbClr val="008000"/>
                </a:solidFill>
              </a:rPr>
              <a:t>Banks, tertiary industries relocating to estates which allows more shops restaurants to open.</a:t>
            </a:r>
            <a:endParaRPr lang="en-US" altLang="en-US" sz="1000">
              <a:solidFill>
                <a:srgbClr val="008000"/>
              </a:solidFill>
            </a:endParaRPr>
          </a:p>
        </p:txBody>
      </p:sp>
    </p:spTree>
    <p:extLst>
      <p:ext uri="{BB962C8B-B14F-4D97-AF65-F5344CB8AC3E}">
        <p14:creationId xmlns:p14="http://schemas.microsoft.com/office/powerpoint/2010/main" xmlns="" val="21903150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Learning Intentions</a:t>
            </a:r>
            <a:endParaRPr lang="en-GB" dirty="0"/>
          </a:p>
        </p:txBody>
      </p:sp>
      <p:sp>
        <p:nvSpPr>
          <p:cNvPr id="3" name="Content Placeholder 2"/>
          <p:cNvSpPr>
            <a:spLocks noGrp="1"/>
          </p:cNvSpPr>
          <p:nvPr>
            <p:ph idx="1"/>
          </p:nvPr>
        </p:nvSpPr>
        <p:spPr/>
        <p:txBody>
          <a:bodyPr/>
          <a:lstStyle/>
          <a:p>
            <a:r>
              <a:rPr lang="en-GB" dirty="0"/>
              <a:t>2.1 Giving detailed descriptions and detailed explanations of a process/interaction at work within urban environments in a developed and a developing country </a:t>
            </a:r>
          </a:p>
          <a:p>
            <a:endParaRPr lang="en-GB" dirty="0"/>
          </a:p>
        </p:txBody>
      </p:sp>
    </p:spTree>
    <p:extLst>
      <p:ext uri="{BB962C8B-B14F-4D97-AF65-F5344CB8AC3E}">
        <p14:creationId xmlns:p14="http://schemas.microsoft.com/office/powerpoint/2010/main" xmlns="" val="1499316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0"/>
            <a:ext cx="8229600" cy="1143000"/>
          </a:xfrm>
        </p:spPr>
        <p:txBody>
          <a:bodyPr/>
          <a:lstStyle/>
          <a:p>
            <a:pPr eaLnBrk="1" hangingPunct="1"/>
            <a:r>
              <a:rPr lang="en-GB" altLang="en-US" smtClean="0"/>
              <a:t>Comparison of CBDS</a:t>
            </a:r>
            <a:endParaRPr lang="en-US" altLang="en-US" smtClean="0"/>
          </a:p>
        </p:txBody>
      </p:sp>
      <p:sp>
        <p:nvSpPr>
          <p:cNvPr id="43011" name="Rectangle 3"/>
          <p:cNvSpPr>
            <a:spLocks noGrp="1" noChangeArrowheads="1"/>
          </p:cNvSpPr>
          <p:nvPr>
            <p:ph type="body" idx="1"/>
          </p:nvPr>
        </p:nvSpPr>
        <p:spPr>
          <a:xfrm>
            <a:off x="457200" y="1052513"/>
            <a:ext cx="8229600" cy="5805487"/>
          </a:xfrm>
        </p:spPr>
        <p:txBody>
          <a:bodyPr/>
          <a:lstStyle/>
          <a:p>
            <a:pPr eaLnBrk="1" hangingPunct="1">
              <a:lnSpc>
                <a:spcPct val="80000"/>
              </a:lnSpc>
            </a:pPr>
            <a:r>
              <a:rPr lang="en-GB" altLang="en-US" sz="2800" smtClean="0"/>
              <a:t>Location within the settlement.</a:t>
            </a:r>
          </a:p>
          <a:p>
            <a:pPr eaLnBrk="1" hangingPunct="1">
              <a:lnSpc>
                <a:spcPct val="80000"/>
              </a:lnSpc>
              <a:buFontTx/>
              <a:buNone/>
            </a:pPr>
            <a:endParaRPr lang="en-GB" altLang="en-US" sz="2800" smtClean="0"/>
          </a:p>
          <a:p>
            <a:pPr eaLnBrk="1" hangingPunct="1">
              <a:lnSpc>
                <a:spcPct val="80000"/>
              </a:lnSpc>
            </a:pPr>
            <a:r>
              <a:rPr lang="en-GB" altLang="en-US" sz="2800" smtClean="0"/>
              <a:t>Accessibility with reference to roads, railways bus and train stations.</a:t>
            </a:r>
          </a:p>
          <a:p>
            <a:pPr eaLnBrk="1" hangingPunct="1">
              <a:lnSpc>
                <a:spcPct val="80000"/>
              </a:lnSpc>
              <a:buFontTx/>
              <a:buNone/>
            </a:pPr>
            <a:endParaRPr lang="en-GB" altLang="en-US" sz="2800" smtClean="0"/>
          </a:p>
          <a:p>
            <a:pPr eaLnBrk="1" hangingPunct="1">
              <a:lnSpc>
                <a:spcPct val="80000"/>
              </a:lnSpc>
            </a:pPr>
            <a:r>
              <a:rPr lang="en-GB" altLang="en-US" sz="2800" smtClean="0"/>
              <a:t>The general size of the areas.</a:t>
            </a:r>
          </a:p>
          <a:p>
            <a:pPr eaLnBrk="1" hangingPunct="1">
              <a:lnSpc>
                <a:spcPct val="80000"/>
              </a:lnSpc>
              <a:buFontTx/>
              <a:buNone/>
            </a:pPr>
            <a:endParaRPr lang="en-GB" altLang="en-US" sz="2800" smtClean="0"/>
          </a:p>
          <a:p>
            <a:pPr eaLnBrk="1" hangingPunct="1">
              <a:lnSpc>
                <a:spcPct val="80000"/>
              </a:lnSpc>
            </a:pPr>
            <a:r>
              <a:rPr lang="en-GB" altLang="en-US" sz="2800" smtClean="0"/>
              <a:t>Types of zones close by e.g. industry or housing.</a:t>
            </a:r>
          </a:p>
          <a:p>
            <a:pPr eaLnBrk="1" hangingPunct="1">
              <a:lnSpc>
                <a:spcPct val="80000"/>
              </a:lnSpc>
              <a:buFontTx/>
              <a:buNone/>
            </a:pPr>
            <a:endParaRPr lang="en-GB" altLang="en-US" sz="2800" smtClean="0"/>
          </a:p>
          <a:p>
            <a:pPr eaLnBrk="1" hangingPunct="1">
              <a:lnSpc>
                <a:spcPct val="80000"/>
              </a:lnSpc>
            </a:pPr>
            <a:r>
              <a:rPr lang="en-GB" altLang="en-US" sz="2800" smtClean="0"/>
              <a:t>Perhaps comment on the presence of individual such as tourist information centres, churches. Etc.</a:t>
            </a:r>
            <a:r>
              <a:rPr lang="en-GB" altLang="en-US" sz="2400" smtClean="0"/>
              <a:t>       </a:t>
            </a:r>
          </a:p>
          <a:p>
            <a:pPr eaLnBrk="1" hangingPunct="1">
              <a:lnSpc>
                <a:spcPct val="80000"/>
              </a:lnSpc>
            </a:pPr>
            <a:endParaRPr lang="en-US" altLang="en-US" sz="2000" smtClean="0"/>
          </a:p>
        </p:txBody>
      </p:sp>
    </p:spTree>
    <p:extLst>
      <p:ext uri="{BB962C8B-B14F-4D97-AF65-F5344CB8AC3E}">
        <p14:creationId xmlns:p14="http://schemas.microsoft.com/office/powerpoint/2010/main" xmlns="" val="1112264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dirty="0" smtClean="0"/>
              <a:t>Exam Style Question</a:t>
            </a:r>
          </a:p>
        </p:txBody>
      </p:sp>
      <p:sp>
        <p:nvSpPr>
          <p:cNvPr id="3" name="Content Placeholder 2"/>
          <p:cNvSpPr>
            <a:spLocks noGrp="1"/>
          </p:cNvSpPr>
          <p:nvPr>
            <p:ph idx="1"/>
          </p:nvPr>
        </p:nvSpPr>
        <p:spPr/>
        <p:txBody>
          <a:bodyPr/>
          <a:lstStyle/>
          <a:p>
            <a:pPr>
              <a:defRPr/>
            </a:pPr>
            <a:r>
              <a:rPr lang="en-GB" b="1" dirty="0" smtClean="0"/>
              <a:t>Describe </a:t>
            </a:r>
            <a:r>
              <a:rPr lang="en-GB" dirty="0"/>
              <a:t>and </a:t>
            </a:r>
            <a:r>
              <a:rPr lang="en-GB" b="1" dirty="0"/>
              <a:t>explain </a:t>
            </a:r>
            <a:r>
              <a:rPr lang="en-GB" dirty="0"/>
              <a:t>the changes, other than shopping, which have </a:t>
            </a:r>
            <a:r>
              <a:rPr lang="en-GB" dirty="0" smtClean="0"/>
              <a:t>taken place </a:t>
            </a:r>
            <a:r>
              <a:rPr lang="en-GB" dirty="0"/>
              <a:t>in the CBD over the past few decades</a:t>
            </a:r>
            <a:r>
              <a:rPr lang="en-GB" dirty="0" smtClean="0"/>
              <a:t>.</a:t>
            </a:r>
          </a:p>
          <a:p>
            <a:pPr marL="0" indent="0" algn="r">
              <a:buFontTx/>
              <a:buNone/>
              <a:defRPr/>
            </a:pPr>
            <a:r>
              <a:rPr lang="en-GB" dirty="0"/>
              <a:t>5</a:t>
            </a:r>
          </a:p>
        </p:txBody>
      </p:sp>
    </p:spTree>
    <p:extLst>
      <p:ext uri="{BB962C8B-B14F-4D97-AF65-F5344CB8AC3E}">
        <p14:creationId xmlns:p14="http://schemas.microsoft.com/office/powerpoint/2010/main" xmlns="" val="14514374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0"/>
            <a:ext cx="8229600" cy="476250"/>
          </a:xfrm>
        </p:spPr>
        <p:txBody>
          <a:bodyPr>
            <a:normAutofit fontScale="90000"/>
          </a:bodyPr>
          <a:lstStyle/>
          <a:p>
            <a:r>
              <a:rPr lang="en-GB" altLang="en-US" smtClean="0"/>
              <a:t>Answer</a:t>
            </a:r>
          </a:p>
        </p:txBody>
      </p:sp>
      <p:sp>
        <p:nvSpPr>
          <p:cNvPr id="3" name="Content Placeholder 2"/>
          <p:cNvSpPr>
            <a:spLocks noGrp="1"/>
          </p:cNvSpPr>
          <p:nvPr>
            <p:ph idx="1"/>
          </p:nvPr>
        </p:nvSpPr>
        <p:spPr>
          <a:xfrm>
            <a:off x="34925" y="549275"/>
            <a:ext cx="9001125" cy="6264275"/>
          </a:xfrm>
        </p:spPr>
        <p:txBody>
          <a:bodyPr/>
          <a:lstStyle/>
          <a:p>
            <a:r>
              <a:rPr lang="en-GB" altLang="en-US" sz="1600" dirty="0" err="1" smtClean="0"/>
              <a:t>pedestrianisation</a:t>
            </a:r>
            <a:r>
              <a:rPr lang="en-GB" altLang="en-US" sz="1600" dirty="0" smtClean="0"/>
              <a:t> and landscaping of CBD roads </a:t>
            </a:r>
            <a:r>
              <a:rPr lang="en-GB" altLang="en-US" sz="1600" dirty="0" err="1" smtClean="0"/>
              <a:t>eg</a:t>
            </a:r>
            <a:r>
              <a:rPr lang="en-GB" altLang="en-US" sz="1600" dirty="0" smtClean="0"/>
              <a:t> Buchanan Street, Argyle Street etc to reduce traffic flow in and around the CBD – to increase pedestrian safety and improve air quality and environment.</a:t>
            </a:r>
          </a:p>
          <a:p>
            <a:r>
              <a:rPr lang="en-GB" altLang="en-US" sz="1600" dirty="0" smtClean="0"/>
              <a:t>Upgrading of CBD open space, </a:t>
            </a:r>
            <a:r>
              <a:rPr lang="en-GB" altLang="en-US" sz="1600" dirty="0" err="1" smtClean="0"/>
              <a:t>eg</a:t>
            </a:r>
            <a:r>
              <a:rPr lang="en-GB" altLang="en-US" sz="1600" dirty="0" smtClean="0"/>
              <a:t> George Square.</a:t>
            </a:r>
          </a:p>
          <a:p>
            <a:r>
              <a:rPr lang="en-GB" altLang="en-US" sz="1600" dirty="0" smtClean="0"/>
              <a:t>diversification of city employment – much greater emphasis on tourist industry (significance of city-break holidays) leading to increased bed accommodation in new CBD hotels (Hilton, Radisson). Hotels can also tap into lucrative conference market given Glasgow’s improved image as a tourist and cultural centre.</a:t>
            </a:r>
          </a:p>
          <a:p>
            <a:r>
              <a:rPr lang="en-GB" altLang="en-US" sz="1600" dirty="0" smtClean="0"/>
              <a:t>alteration of CBD road network – one-way streets (around George Square), bus lanes to discourage use of private transport and encourage use of public transport. Also achieved by increased metering and increased parking charges in and around CBD.</a:t>
            </a:r>
          </a:p>
          <a:p>
            <a:r>
              <a:rPr lang="en-GB" altLang="en-US" sz="1600" dirty="0" smtClean="0"/>
              <a:t>renovation and redevelopment of many CBD sites to provide modern hi-tech office space (Lloyd’s TSB, Direct Line etc) and residential apartments (Fusion Development, Robertson Street).</a:t>
            </a:r>
          </a:p>
          <a:p>
            <a:r>
              <a:rPr lang="en-GB" altLang="en-US" sz="1600" dirty="0" smtClean="0"/>
              <a:t>building of M8, M77 and M74 extension all designed to keep through traffic off CBD roads.</a:t>
            </a:r>
          </a:p>
          <a:p>
            <a:r>
              <a:rPr lang="en-GB" altLang="en-US" sz="1600" dirty="0" smtClean="0"/>
              <a:t>younger, more affluent population continues to be attracted to central city area by long-standing concentration of up-market pubs, clubs, cinemas etc (</a:t>
            </a:r>
            <a:r>
              <a:rPr lang="en-GB" altLang="en-US" sz="1600" dirty="0" err="1" smtClean="0"/>
              <a:t>Cineworld</a:t>
            </a:r>
            <a:r>
              <a:rPr lang="en-GB" altLang="en-US" sz="1600" dirty="0" smtClean="0"/>
              <a:t> in Renfrew Street).</a:t>
            </a:r>
          </a:p>
          <a:p>
            <a:r>
              <a:rPr lang="en-GB" altLang="en-US" sz="1600" dirty="0" smtClean="0"/>
              <a:t>contraction of number of public transport termini within CBD (2 major railway stations instead of 4) but upgrading of remaining termini, (Buchanan Street bus station, Central Station).</a:t>
            </a:r>
          </a:p>
        </p:txBody>
      </p:sp>
    </p:spTree>
    <p:extLst>
      <p:ext uri="{BB962C8B-B14F-4D97-AF65-F5344CB8AC3E}">
        <p14:creationId xmlns:p14="http://schemas.microsoft.com/office/powerpoint/2010/main" xmlns="" val="36644324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mtClean="0"/>
              <a:t>WE WILL</a:t>
            </a:r>
            <a:endParaRPr lang="en-US" smtClean="0"/>
          </a:p>
        </p:txBody>
      </p:sp>
      <p:sp>
        <p:nvSpPr>
          <p:cNvPr id="84995" name="Rectangle 3"/>
          <p:cNvSpPr>
            <a:spLocks noGrp="1" noChangeArrowheads="1"/>
          </p:cNvSpPr>
          <p:nvPr>
            <p:ph type="body" idx="1"/>
          </p:nvPr>
        </p:nvSpPr>
        <p:spPr/>
        <p:txBody>
          <a:bodyPr/>
          <a:lstStyle/>
          <a:p>
            <a:pPr eaLnBrk="1" hangingPunct="1"/>
            <a:r>
              <a:rPr lang="en-GB" smtClean="0"/>
              <a:t>Consider traffic problems and the measures taken to reduce such problems.</a:t>
            </a:r>
            <a:endParaRPr lang="en-US" smtClean="0"/>
          </a:p>
        </p:txBody>
      </p:sp>
    </p:spTree>
    <p:extLst>
      <p:ext uri="{BB962C8B-B14F-4D97-AF65-F5344CB8AC3E}">
        <p14:creationId xmlns:p14="http://schemas.microsoft.com/office/powerpoint/2010/main" xmlns="" val="32576171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What traffic problems might Edinburgh face?</a:t>
            </a:r>
          </a:p>
          <a:p>
            <a:pPr marL="0" indent="0" algn="ctr">
              <a:buNone/>
            </a:pPr>
            <a:endParaRPr lang="en-GB" dirty="0"/>
          </a:p>
          <a:p>
            <a:pPr marL="0" indent="0" algn="ctr">
              <a:buNone/>
            </a:pPr>
            <a:r>
              <a:rPr lang="en-GB" dirty="0" smtClean="0"/>
              <a:t>What could be done to reduce such problems?</a:t>
            </a:r>
            <a:endParaRPr lang="en-GB" dirty="0"/>
          </a:p>
        </p:txBody>
      </p:sp>
    </p:spTree>
    <p:extLst>
      <p:ext uri="{BB962C8B-B14F-4D97-AF65-F5344CB8AC3E}">
        <p14:creationId xmlns:p14="http://schemas.microsoft.com/office/powerpoint/2010/main" xmlns="" val="8312719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611188" y="333375"/>
            <a:ext cx="27368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a:solidFill>
                  <a:srgbClr val="FF0000"/>
                </a:solidFill>
                <a:latin typeface="Comic Sans MS" pitchFamily="66" charset="0"/>
              </a:rPr>
              <a:t>Ring road around city centre.</a:t>
            </a:r>
            <a:r>
              <a:rPr lang="en-US" sz="2400">
                <a:latin typeface="Comic Sans MS" pitchFamily="66" charset="0"/>
              </a:rPr>
              <a:t> </a:t>
            </a:r>
          </a:p>
        </p:txBody>
      </p:sp>
      <p:sp>
        <p:nvSpPr>
          <p:cNvPr id="113669" name="Rectangle 5"/>
          <p:cNvSpPr>
            <a:spLocks noChangeArrowheads="1"/>
          </p:cNvSpPr>
          <p:nvPr/>
        </p:nvSpPr>
        <p:spPr bwMode="auto">
          <a:xfrm>
            <a:off x="3995738" y="188913"/>
            <a:ext cx="2484437"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dirty="0">
                <a:solidFill>
                  <a:srgbClr val="FFC000"/>
                </a:solidFill>
                <a:latin typeface="Comic Sans MS" pitchFamily="66" charset="0"/>
              </a:rPr>
              <a:t>Use of roundabouts to improve flow. </a:t>
            </a:r>
          </a:p>
        </p:txBody>
      </p:sp>
      <p:sp>
        <p:nvSpPr>
          <p:cNvPr id="113670" name="Rectangle 6"/>
          <p:cNvSpPr>
            <a:spLocks noChangeArrowheads="1"/>
          </p:cNvSpPr>
          <p:nvPr/>
        </p:nvSpPr>
        <p:spPr bwMode="auto">
          <a:xfrm>
            <a:off x="250825" y="1916113"/>
            <a:ext cx="2376488"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a:solidFill>
                  <a:srgbClr val="008000"/>
                </a:solidFill>
                <a:latin typeface="Comic Sans MS" pitchFamily="66" charset="0"/>
              </a:rPr>
              <a:t>Pedestrianised areas in the centre.</a:t>
            </a:r>
            <a:r>
              <a:rPr lang="en-US" sz="2400">
                <a:solidFill>
                  <a:srgbClr val="00CC00"/>
                </a:solidFill>
                <a:latin typeface="Comic Sans MS" pitchFamily="66" charset="0"/>
              </a:rPr>
              <a:t> </a:t>
            </a:r>
          </a:p>
        </p:txBody>
      </p:sp>
      <p:sp>
        <p:nvSpPr>
          <p:cNvPr id="113671" name="Rectangle 7"/>
          <p:cNvSpPr>
            <a:spLocks noChangeArrowheads="1"/>
          </p:cNvSpPr>
          <p:nvPr/>
        </p:nvSpPr>
        <p:spPr bwMode="auto">
          <a:xfrm>
            <a:off x="7019925" y="1268413"/>
            <a:ext cx="16922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a:solidFill>
                  <a:srgbClr val="FF6600"/>
                </a:solidFill>
                <a:latin typeface="Comic Sans MS" pitchFamily="66" charset="0"/>
              </a:rPr>
              <a:t>Park and ride schemes.</a:t>
            </a:r>
            <a:r>
              <a:rPr lang="en-US" sz="2400">
                <a:latin typeface="Comic Sans MS" pitchFamily="66" charset="0"/>
              </a:rPr>
              <a:t> </a:t>
            </a:r>
          </a:p>
        </p:txBody>
      </p:sp>
      <p:sp>
        <p:nvSpPr>
          <p:cNvPr id="113672" name="Rectangle 8"/>
          <p:cNvSpPr>
            <a:spLocks noChangeArrowheads="1"/>
          </p:cNvSpPr>
          <p:nvPr/>
        </p:nvSpPr>
        <p:spPr bwMode="auto">
          <a:xfrm>
            <a:off x="179388" y="4005263"/>
            <a:ext cx="26638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dirty="0">
                <a:solidFill>
                  <a:srgbClr val="FFFF00"/>
                </a:solidFill>
                <a:latin typeface="Comic Sans MS" pitchFamily="66" charset="0"/>
              </a:rPr>
              <a:t>One way systems. </a:t>
            </a:r>
          </a:p>
        </p:txBody>
      </p:sp>
      <p:sp>
        <p:nvSpPr>
          <p:cNvPr id="113673" name="Rectangle 9"/>
          <p:cNvSpPr>
            <a:spLocks noChangeArrowheads="1"/>
          </p:cNvSpPr>
          <p:nvPr/>
        </p:nvSpPr>
        <p:spPr bwMode="auto">
          <a:xfrm>
            <a:off x="6804025" y="3068638"/>
            <a:ext cx="21240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a:solidFill>
                  <a:srgbClr val="9900CC"/>
                </a:solidFill>
                <a:latin typeface="Comic Sans MS" pitchFamily="66" charset="0"/>
              </a:rPr>
              <a:t>Parking restrictions and fines.</a:t>
            </a:r>
            <a:r>
              <a:rPr lang="en-US" sz="2400">
                <a:latin typeface="Comic Sans MS" pitchFamily="66" charset="0"/>
              </a:rPr>
              <a:t> </a:t>
            </a:r>
          </a:p>
        </p:txBody>
      </p:sp>
      <p:sp>
        <p:nvSpPr>
          <p:cNvPr id="113674" name="Rectangle 10"/>
          <p:cNvSpPr>
            <a:spLocks noChangeArrowheads="1"/>
          </p:cNvSpPr>
          <p:nvPr/>
        </p:nvSpPr>
        <p:spPr bwMode="auto">
          <a:xfrm>
            <a:off x="5724525" y="5084763"/>
            <a:ext cx="30607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dirty="0">
                <a:solidFill>
                  <a:schemeClr val="accent5">
                    <a:lumMod val="20000"/>
                    <a:lumOff val="80000"/>
                  </a:schemeClr>
                </a:solidFill>
                <a:latin typeface="Comic Sans MS" pitchFamily="66" charset="0"/>
              </a:rPr>
              <a:t>Multi-</a:t>
            </a:r>
            <a:r>
              <a:rPr lang="en-US" sz="2400" dirty="0" err="1">
                <a:solidFill>
                  <a:schemeClr val="accent5">
                    <a:lumMod val="20000"/>
                    <a:lumOff val="80000"/>
                  </a:schemeClr>
                </a:solidFill>
                <a:latin typeface="Comic Sans MS" pitchFamily="66" charset="0"/>
              </a:rPr>
              <a:t>storey</a:t>
            </a:r>
            <a:r>
              <a:rPr lang="en-US" sz="2400" dirty="0">
                <a:solidFill>
                  <a:schemeClr val="accent5">
                    <a:lumMod val="20000"/>
                    <a:lumOff val="80000"/>
                  </a:schemeClr>
                </a:solidFill>
                <a:latin typeface="Comic Sans MS" pitchFamily="66" charset="0"/>
              </a:rPr>
              <a:t> car parks. </a:t>
            </a:r>
          </a:p>
        </p:txBody>
      </p:sp>
      <p:sp>
        <p:nvSpPr>
          <p:cNvPr id="113675" name="Rectangle 11"/>
          <p:cNvSpPr>
            <a:spLocks noChangeArrowheads="1"/>
          </p:cNvSpPr>
          <p:nvPr/>
        </p:nvSpPr>
        <p:spPr bwMode="auto">
          <a:xfrm>
            <a:off x="1835150" y="5373688"/>
            <a:ext cx="35544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dirty="0">
                <a:solidFill>
                  <a:schemeClr val="accent1">
                    <a:lumMod val="60000"/>
                    <a:lumOff val="40000"/>
                  </a:schemeClr>
                </a:solidFill>
                <a:latin typeface="Comic Sans MS" pitchFamily="66" charset="0"/>
              </a:rPr>
              <a:t>Bus lanes/improved public transport</a:t>
            </a:r>
          </a:p>
        </p:txBody>
      </p:sp>
      <p:sp>
        <p:nvSpPr>
          <p:cNvPr id="113676" name="Text Box 12"/>
          <p:cNvSpPr txBox="1">
            <a:spLocks noChangeArrowheads="1"/>
          </p:cNvSpPr>
          <p:nvPr/>
        </p:nvSpPr>
        <p:spPr bwMode="auto">
          <a:xfrm>
            <a:off x="3132138" y="2565400"/>
            <a:ext cx="2735262" cy="11969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omic Sans MS" pitchFamily="66" charset="0"/>
              </a:rPr>
              <a:t>Strategies to tackle transport problems</a:t>
            </a:r>
            <a:endParaRPr lang="en-US" sz="2400" b="1">
              <a:latin typeface="Comic Sans MS" pitchFamily="66" charset="0"/>
            </a:endParaRPr>
          </a:p>
        </p:txBody>
      </p:sp>
      <p:sp>
        <p:nvSpPr>
          <p:cNvPr id="113677" name="Line 13"/>
          <p:cNvSpPr>
            <a:spLocks noChangeShapeType="1"/>
          </p:cNvSpPr>
          <p:nvPr/>
        </p:nvSpPr>
        <p:spPr bwMode="auto">
          <a:xfrm flipH="1">
            <a:off x="3635375" y="3789363"/>
            <a:ext cx="576263" cy="1584325"/>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78" name="Line 14"/>
          <p:cNvSpPr>
            <a:spLocks noChangeShapeType="1"/>
          </p:cNvSpPr>
          <p:nvPr/>
        </p:nvSpPr>
        <p:spPr bwMode="auto">
          <a:xfrm flipH="1">
            <a:off x="2195513" y="3789363"/>
            <a:ext cx="936625" cy="50323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79" name="Line 15"/>
          <p:cNvSpPr>
            <a:spLocks noChangeShapeType="1"/>
          </p:cNvSpPr>
          <p:nvPr/>
        </p:nvSpPr>
        <p:spPr bwMode="auto">
          <a:xfrm flipH="1" flipV="1">
            <a:off x="2339975" y="2565400"/>
            <a:ext cx="792163" cy="2159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80" name="Line 16"/>
          <p:cNvSpPr>
            <a:spLocks noChangeShapeType="1"/>
          </p:cNvSpPr>
          <p:nvPr/>
        </p:nvSpPr>
        <p:spPr bwMode="auto">
          <a:xfrm flipH="1" flipV="1">
            <a:off x="2627313" y="1125538"/>
            <a:ext cx="792162" cy="1439862"/>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81" name="Line 17"/>
          <p:cNvSpPr>
            <a:spLocks noChangeShapeType="1"/>
          </p:cNvSpPr>
          <p:nvPr/>
        </p:nvSpPr>
        <p:spPr bwMode="auto">
          <a:xfrm flipV="1">
            <a:off x="5003800" y="1341438"/>
            <a:ext cx="144463" cy="1223962"/>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82" name="Line 18"/>
          <p:cNvSpPr>
            <a:spLocks noChangeShapeType="1"/>
          </p:cNvSpPr>
          <p:nvPr/>
        </p:nvSpPr>
        <p:spPr bwMode="auto">
          <a:xfrm>
            <a:off x="5508625" y="3789363"/>
            <a:ext cx="647700" cy="1223962"/>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83" name="Line 19"/>
          <p:cNvSpPr>
            <a:spLocks noChangeShapeType="1"/>
          </p:cNvSpPr>
          <p:nvPr/>
        </p:nvSpPr>
        <p:spPr bwMode="auto">
          <a:xfrm flipV="1">
            <a:off x="5868988" y="1773238"/>
            <a:ext cx="1366837" cy="792162"/>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684" name="Line 20"/>
          <p:cNvSpPr>
            <a:spLocks noChangeShapeType="1"/>
          </p:cNvSpPr>
          <p:nvPr/>
        </p:nvSpPr>
        <p:spPr bwMode="auto">
          <a:xfrm>
            <a:off x="5868988" y="3141663"/>
            <a:ext cx="1150937" cy="358775"/>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xmlns="" val="7197511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6"/>
                                        </p:tgtEl>
                                        <p:attrNameLst>
                                          <p:attrName>style.visibility</p:attrName>
                                        </p:attrNameLst>
                                      </p:cBhvr>
                                      <p:to>
                                        <p:strVal val="visible"/>
                                      </p:to>
                                    </p:set>
                                    <p:anim calcmode="lin" valueType="num">
                                      <p:cBhvr additive="base">
                                        <p:cTn id="7" dur="500" fill="hold"/>
                                        <p:tgtEl>
                                          <p:spTgt spid="113676"/>
                                        </p:tgtEl>
                                        <p:attrNameLst>
                                          <p:attrName>ppt_x</p:attrName>
                                        </p:attrNameLst>
                                      </p:cBhvr>
                                      <p:tavLst>
                                        <p:tav tm="0">
                                          <p:val>
                                            <p:strVal val="#ppt_x"/>
                                          </p:val>
                                        </p:tav>
                                        <p:tav tm="100000">
                                          <p:val>
                                            <p:strVal val="#ppt_x"/>
                                          </p:val>
                                        </p:tav>
                                      </p:tavLst>
                                    </p:anim>
                                    <p:anim calcmode="lin" valueType="num">
                                      <p:cBhvr additive="base">
                                        <p:cTn id="8"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113683"/>
                                        </p:tgtEl>
                                        <p:attrNameLst>
                                          <p:attrName>style.visibility</p:attrName>
                                        </p:attrNameLst>
                                      </p:cBhvr>
                                      <p:to>
                                        <p:strVal val="visible"/>
                                      </p:to>
                                    </p:set>
                                    <p:animEffect transition="in" filter="fade">
                                      <p:cBhvr>
                                        <p:cTn id="13" dur="800" decel="100000"/>
                                        <p:tgtEl>
                                          <p:spTgt spid="113683"/>
                                        </p:tgtEl>
                                      </p:cBhvr>
                                    </p:animEffect>
                                    <p:anim calcmode="lin" valueType="num">
                                      <p:cBhvr>
                                        <p:cTn id="14" dur="800" decel="100000" fill="hold"/>
                                        <p:tgtEl>
                                          <p:spTgt spid="113683"/>
                                        </p:tgtEl>
                                        <p:attrNameLst>
                                          <p:attrName>style.rotation</p:attrName>
                                        </p:attrNameLst>
                                      </p:cBhvr>
                                      <p:tavLst>
                                        <p:tav tm="0">
                                          <p:val>
                                            <p:fltVal val="-90"/>
                                          </p:val>
                                        </p:tav>
                                        <p:tav tm="100000">
                                          <p:val>
                                            <p:fltVal val="0"/>
                                          </p:val>
                                        </p:tav>
                                      </p:tavLst>
                                    </p:anim>
                                    <p:anim calcmode="lin" valueType="num">
                                      <p:cBhvr>
                                        <p:cTn id="15" dur="800" decel="100000" fill="hold"/>
                                        <p:tgtEl>
                                          <p:spTgt spid="113683"/>
                                        </p:tgtEl>
                                        <p:attrNameLst>
                                          <p:attrName>ppt_x</p:attrName>
                                        </p:attrNameLst>
                                      </p:cBhvr>
                                      <p:tavLst>
                                        <p:tav tm="0">
                                          <p:val>
                                            <p:strVal val="#ppt_x+0.4"/>
                                          </p:val>
                                        </p:tav>
                                        <p:tav tm="100000">
                                          <p:val>
                                            <p:strVal val="#ppt_x-0.05"/>
                                          </p:val>
                                        </p:tav>
                                      </p:tavLst>
                                    </p:anim>
                                    <p:anim calcmode="lin" valueType="num">
                                      <p:cBhvr>
                                        <p:cTn id="16" dur="800" decel="100000" fill="hold"/>
                                        <p:tgtEl>
                                          <p:spTgt spid="11368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368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3683"/>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113671"/>
                                        </p:tgtEl>
                                        <p:attrNameLst>
                                          <p:attrName>style.visibility</p:attrName>
                                        </p:attrNameLst>
                                      </p:cBhvr>
                                      <p:to>
                                        <p:strVal val="visible"/>
                                      </p:to>
                                    </p:set>
                                    <p:animEffect transition="in" filter="fade">
                                      <p:cBhvr>
                                        <p:cTn id="21" dur="800" decel="100000"/>
                                        <p:tgtEl>
                                          <p:spTgt spid="113671"/>
                                        </p:tgtEl>
                                      </p:cBhvr>
                                    </p:animEffect>
                                    <p:anim calcmode="lin" valueType="num">
                                      <p:cBhvr>
                                        <p:cTn id="22" dur="800" decel="100000" fill="hold"/>
                                        <p:tgtEl>
                                          <p:spTgt spid="113671"/>
                                        </p:tgtEl>
                                        <p:attrNameLst>
                                          <p:attrName>style.rotation</p:attrName>
                                        </p:attrNameLst>
                                      </p:cBhvr>
                                      <p:tavLst>
                                        <p:tav tm="0">
                                          <p:val>
                                            <p:fltVal val="-90"/>
                                          </p:val>
                                        </p:tav>
                                        <p:tav tm="100000">
                                          <p:val>
                                            <p:fltVal val="0"/>
                                          </p:val>
                                        </p:tav>
                                      </p:tavLst>
                                    </p:anim>
                                    <p:anim calcmode="lin" valueType="num">
                                      <p:cBhvr>
                                        <p:cTn id="23" dur="800" decel="100000" fill="hold"/>
                                        <p:tgtEl>
                                          <p:spTgt spid="113671"/>
                                        </p:tgtEl>
                                        <p:attrNameLst>
                                          <p:attrName>ppt_x</p:attrName>
                                        </p:attrNameLst>
                                      </p:cBhvr>
                                      <p:tavLst>
                                        <p:tav tm="0">
                                          <p:val>
                                            <p:strVal val="#ppt_x+0.4"/>
                                          </p:val>
                                        </p:tav>
                                        <p:tav tm="100000">
                                          <p:val>
                                            <p:strVal val="#ppt_x-0.05"/>
                                          </p:val>
                                        </p:tav>
                                      </p:tavLst>
                                    </p:anim>
                                    <p:anim calcmode="lin" valueType="num">
                                      <p:cBhvr>
                                        <p:cTn id="24" dur="800" decel="100000" fill="hold"/>
                                        <p:tgtEl>
                                          <p:spTgt spid="11367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367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3671"/>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73"/>
                                        </p:tgtEl>
                                        <p:attrNameLst>
                                          <p:attrName>style.visibility</p:attrName>
                                        </p:attrNameLst>
                                      </p:cBhvr>
                                      <p:to>
                                        <p:strVal val="visible"/>
                                      </p:to>
                                    </p:set>
                                    <p:anim calcmode="lin" valueType="num">
                                      <p:cBhvr additive="base">
                                        <p:cTn id="31" dur="500" fill="hold"/>
                                        <p:tgtEl>
                                          <p:spTgt spid="113673"/>
                                        </p:tgtEl>
                                        <p:attrNameLst>
                                          <p:attrName>ppt_x</p:attrName>
                                        </p:attrNameLst>
                                      </p:cBhvr>
                                      <p:tavLst>
                                        <p:tav tm="0">
                                          <p:val>
                                            <p:strVal val="#ppt_x"/>
                                          </p:val>
                                        </p:tav>
                                        <p:tav tm="100000">
                                          <p:val>
                                            <p:strVal val="#ppt_x"/>
                                          </p:val>
                                        </p:tav>
                                      </p:tavLst>
                                    </p:anim>
                                    <p:anim calcmode="lin" valueType="num">
                                      <p:cBhvr additive="base">
                                        <p:cTn id="32" dur="500" fill="hold"/>
                                        <p:tgtEl>
                                          <p:spTgt spid="11367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684"/>
                                        </p:tgtEl>
                                        <p:attrNameLst>
                                          <p:attrName>style.visibility</p:attrName>
                                        </p:attrNameLst>
                                      </p:cBhvr>
                                      <p:to>
                                        <p:strVal val="visible"/>
                                      </p:to>
                                    </p:set>
                                    <p:anim calcmode="lin" valueType="num">
                                      <p:cBhvr additive="base">
                                        <p:cTn id="35" dur="500" fill="hold"/>
                                        <p:tgtEl>
                                          <p:spTgt spid="113684"/>
                                        </p:tgtEl>
                                        <p:attrNameLst>
                                          <p:attrName>ppt_x</p:attrName>
                                        </p:attrNameLst>
                                      </p:cBhvr>
                                      <p:tavLst>
                                        <p:tav tm="0">
                                          <p:val>
                                            <p:strVal val="#ppt_x"/>
                                          </p:val>
                                        </p:tav>
                                        <p:tav tm="100000">
                                          <p:val>
                                            <p:strVal val="#ppt_x"/>
                                          </p:val>
                                        </p:tav>
                                      </p:tavLst>
                                    </p:anim>
                                    <p:anim calcmode="lin" valueType="num">
                                      <p:cBhvr additive="base">
                                        <p:cTn id="36" dur="500" fill="hold"/>
                                        <p:tgtEl>
                                          <p:spTgt spid="11368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3674"/>
                                        </p:tgtEl>
                                        <p:attrNameLst>
                                          <p:attrName>style.visibility</p:attrName>
                                        </p:attrNameLst>
                                      </p:cBhvr>
                                      <p:to>
                                        <p:strVal val="visible"/>
                                      </p:to>
                                    </p:set>
                                    <p:anim calcmode="lin" valueType="num">
                                      <p:cBhvr additive="base">
                                        <p:cTn id="41" dur="500" fill="hold"/>
                                        <p:tgtEl>
                                          <p:spTgt spid="113674"/>
                                        </p:tgtEl>
                                        <p:attrNameLst>
                                          <p:attrName>ppt_x</p:attrName>
                                        </p:attrNameLst>
                                      </p:cBhvr>
                                      <p:tavLst>
                                        <p:tav tm="0">
                                          <p:val>
                                            <p:strVal val="#ppt_x"/>
                                          </p:val>
                                        </p:tav>
                                        <p:tav tm="100000">
                                          <p:val>
                                            <p:strVal val="#ppt_x"/>
                                          </p:val>
                                        </p:tav>
                                      </p:tavLst>
                                    </p:anim>
                                    <p:anim calcmode="lin" valueType="num">
                                      <p:cBhvr additive="base">
                                        <p:cTn id="42" dur="500" fill="hold"/>
                                        <p:tgtEl>
                                          <p:spTgt spid="11367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3682"/>
                                        </p:tgtEl>
                                        <p:attrNameLst>
                                          <p:attrName>style.visibility</p:attrName>
                                        </p:attrNameLst>
                                      </p:cBhvr>
                                      <p:to>
                                        <p:strVal val="visible"/>
                                      </p:to>
                                    </p:set>
                                    <p:anim calcmode="lin" valueType="num">
                                      <p:cBhvr additive="base">
                                        <p:cTn id="45" dur="500" fill="hold"/>
                                        <p:tgtEl>
                                          <p:spTgt spid="113682"/>
                                        </p:tgtEl>
                                        <p:attrNameLst>
                                          <p:attrName>ppt_x</p:attrName>
                                        </p:attrNameLst>
                                      </p:cBhvr>
                                      <p:tavLst>
                                        <p:tav tm="0">
                                          <p:val>
                                            <p:strVal val="#ppt_x"/>
                                          </p:val>
                                        </p:tav>
                                        <p:tav tm="100000">
                                          <p:val>
                                            <p:strVal val="#ppt_x"/>
                                          </p:val>
                                        </p:tav>
                                      </p:tavLst>
                                    </p:anim>
                                    <p:anim calcmode="lin" valueType="num">
                                      <p:cBhvr additive="base">
                                        <p:cTn id="46" dur="500" fill="hold"/>
                                        <p:tgtEl>
                                          <p:spTgt spid="11368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3675"/>
                                        </p:tgtEl>
                                        <p:attrNameLst>
                                          <p:attrName>style.visibility</p:attrName>
                                        </p:attrNameLst>
                                      </p:cBhvr>
                                      <p:to>
                                        <p:strVal val="visible"/>
                                      </p:to>
                                    </p:set>
                                    <p:anim calcmode="lin" valueType="num">
                                      <p:cBhvr additive="base">
                                        <p:cTn id="51" dur="500" fill="hold"/>
                                        <p:tgtEl>
                                          <p:spTgt spid="113675"/>
                                        </p:tgtEl>
                                        <p:attrNameLst>
                                          <p:attrName>ppt_x</p:attrName>
                                        </p:attrNameLst>
                                      </p:cBhvr>
                                      <p:tavLst>
                                        <p:tav tm="0">
                                          <p:val>
                                            <p:strVal val="#ppt_x"/>
                                          </p:val>
                                        </p:tav>
                                        <p:tav tm="100000">
                                          <p:val>
                                            <p:strVal val="#ppt_x"/>
                                          </p:val>
                                        </p:tav>
                                      </p:tavLst>
                                    </p:anim>
                                    <p:anim calcmode="lin" valueType="num">
                                      <p:cBhvr additive="base">
                                        <p:cTn id="52" dur="500" fill="hold"/>
                                        <p:tgtEl>
                                          <p:spTgt spid="1136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3677"/>
                                        </p:tgtEl>
                                        <p:attrNameLst>
                                          <p:attrName>style.visibility</p:attrName>
                                        </p:attrNameLst>
                                      </p:cBhvr>
                                      <p:to>
                                        <p:strVal val="visible"/>
                                      </p:to>
                                    </p:set>
                                    <p:anim calcmode="lin" valueType="num">
                                      <p:cBhvr additive="base">
                                        <p:cTn id="55" dur="500" fill="hold"/>
                                        <p:tgtEl>
                                          <p:spTgt spid="113677"/>
                                        </p:tgtEl>
                                        <p:attrNameLst>
                                          <p:attrName>ppt_x</p:attrName>
                                        </p:attrNameLst>
                                      </p:cBhvr>
                                      <p:tavLst>
                                        <p:tav tm="0">
                                          <p:val>
                                            <p:strVal val="#ppt_x"/>
                                          </p:val>
                                        </p:tav>
                                        <p:tav tm="100000">
                                          <p:val>
                                            <p:strVal val="#ppt_x"/>
                                          </p:val>
                                        </p:tav>
                                      </p:tavLst>
                                    </p:anim>
                                    <p:anim calcmode="lin" valueType="num">
                                      <p:cBhvr additive="base">
                                        <p:cTn id="56" dur="500" fill="hold"/>
                                        <p:tgtEl>
                                          <p:spTgt spid="11367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3678"/>
                                        </p:tgtEl>
                                        <p:attrNameLst>
                                          <p:attrName>style.visibility</p:attrName>
                                        </p:attrNameLst>
                                      </p:cBhvr>
                                      <p:to>
                                        <p:strVal val="visible"/>
                                      </p:to>
                                    </p:set>
                                    <p:anim calcmode="lin" valueType="num">
                                      <p:cBhvr additive="base">
                                        <p:cTn id="61" dur="500" fill="hold"/>
                                        <p:tgtEl>
                                          <p:spTgt spid="113678"/>
                                        </p:tgtEl>
                                        <p:attrNameLst>
                                          <p:attrName>ppt_x</p:attrName>
                                        </p:attrNameLst>
                                      </p:cBhvr>
                                      <p:tavLst>
                                        <p:tav tm="0">
                                          <p:val>
                                            <p:strVal val="#ppt_x"/>
                                          </p:val>
                                        </p:tav>
                                        <p:tav tm="100000">
                                          <p:val>
                                            <p:strVal val="#ppt_x"/>
                                          </p:val>
                                        </p:tav>
                                      </p:tavLst>
                                    </p:anim>
                                    <p:anim calcmode="lin" valueType="num">
                                      <p:cBhvr additive="base">
                                        <p:cTn id="62" dur="500" fill="hold"/>
                                        <p:tgtEl>
                                          <p:spTgt spid="11367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3672"/>
                                        </p:tgtEl>
                                        <p:attrNameLst>
                                          <p:attrName>style.visibility</p:attrName>
                                        </p:attrNameLst>
                                      </p:cBhvr>
                                      <p:to>
                                        <p:strVal val="visible"/>
                                      </p:to>
                                    </p:set>
                                    <p:anim calcmode="lin" valueType="num">
                                      <p:cBhvr additive="base">
                                        <p:cTn id="65" dur="500" fill="hold"/>
                                        <p:tgtEl>
                                          <p:spTgt spid="113672"/>
                                        </p:tgtEl>
                                        <p:attrNameLst>
                                          <p:attrName>ppt_x</p:attrName>
                                        </p:attrNameLst>
                                      </p:cBhvr>
                                      <p:tavLst>
                                        <p:tav tm="0">
                                          <p:val>
                                            <p:strVal val="#ppt_x"/>
                                          </p:val>
                                        </p:tav>
                                        <p:tav tm="100000">
                                          <p:val>
                                            <p:strVal val="#ppt_x"/>
                                          </p:val>
                                        </p:tav>
                                      </p:tavLst>
                                    </p:anim>
                                    <p:anim calcmode="lin" valueType="num">
                                      <p:cBhvr additive="base">
                                        <p:cTn id="66" dur="500" fill="hold"/>
                                        <p:tgtEl>
                                          <p:spTgt spid="113672"/>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3679"/>
                                        </p:tgtEl>
                                        <p:attrNameLst>
                                          <p:attrName>style.visibility</p:attrName>
                                        </p:attrNameLst>
                                      </p:cBhvr>
                                      <p:to>
                                        <p:strVal val="visible"/>
                                      </p:to>
                                    </p:set>
                                    <p:anim calcmode="lin" valueType="num">
                                      <p:cBhvr additive="base">
                                        <p:cTn id="71" dur="500" fill="hold"/>
                                        <p:tgtEl>
                                          <p:spTgt spid="113679"/>
                                        </p:tgtEl>
                                        <p:attrNameLst>
                                          <p:attrName>ppt_x</p:attrName>
                                        </p:attrNameLst>
                                      </p:cBhvr>
                                      <p:tavLst>
                                        <p:tav tm="0">
                                          <p:val>
                                            <p:strVal val="#ppt_x"/>
                                          </p:val>
                                        </p:tav>
                                        <p:tav tm="100000">
                                          <p:val>
                                            <p:strVal val="#ppt_x"/>
                                          </p:val>
                                        </p:tav>
                                      </p:tavLst>
                                    </p:anim>
                                    <p:anim calcmode="lin" valueType="num">
                                      <p:cBhvr additive="base">
                                        <p:cTn id="72" dur="500" fill="hold"/>
                                        <p:tgtEl>
                                          <p:spTgt spid="11367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3670"/>
                                        </p:tgtEl>
                                        <p:attrNameLst>
                                          <p:attrName>style.visibility</p:attrName>
                                        </p:attrNameLst>
                                      </p:cBhvr>
                                      <p:to>
                                        <p:strVal val="visible"/>
                                      </p:to>
                                    </p:set>
                                    <p:anim calcmode="lin" valueType="num">
                                      <p:cBhvr additive="base">
                                        <p:cTn id="75" dur="500" fill="hold"/>
                                        <p:tgtEl>
                                          <p:spTgt spid="113670"/>
                                        </p:tgtEl>
                                        <p:attrNameLst>
                                          <p:attrName>ppt_x</p:attrName>
                                        </p:attrNameLst>
                                      </p:cBhvr>
                                      <p:tavLst>
                                        <p:tav tm="0">
                                          <p:val>
                                            <p:strVal val="#ppt_x"/>
                                          </p:val>
                                        </p:tav>
                                        <p:tav tm="100000">
                                          <p:val>
                                            <p:strVal val="#ppt_x"/>
                                          </p:val>
                                        </p:tav>
                                      </p:tavLst>
                                    </p:anim>
                                    <p:anim calcmode="lin" valueType="num">
                                      <p:cBhvr additive="base">
                                        <p:cTn id="76"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3680"/>
                                        </p:tgtEl>
                                        <p:attrNameLst>
                                          <p:attrName>style.visibility</p:attrName>
                                        </p:attrNameLst>
                                      </p:cBhvr>
                                      <p:to>
                                        <p:strVal val="visible"/>
                                      </p:to>
                                    </p:set>
                                    <p:anim calcmode="lin" valueType="num">
                                      <p:cBhvr additive="base">
                                        <p:cTn id="81" dur="500" fill="hold"/>
                                        <p:tgtEl>
                                          <p:spTgt spid="113680"/>
                                        </p:tgtEl>
                                        <p:attrNameLst>
                                          <p:attrName>ppt_x</p:attrName>
                                        </p:attrNameLst>
                                      </p:cBhvr>
                                      <p:tavLst>
                                        <p:tav tm="0">
                                          <p:val>
                                            <p:strVal val="#ppt_x"/>
                                          </p:val>
                                        </p:tav>
                                        <p:tav tm="100000">
                                          <p:val>
                                            <p:strVal val="#ppt_x"/>
                                          </p:val>
                                        </p:tav>
                                      </p:tavLst>
                                    </p:anim>
                                    <p:anim calcmode="lin" valueType="num">
                                      <p:cBhvr additive="base">
                                        <p:cTn id="82" dur="500" fill="hold"/>
                                        <p:tgtEl>
                                          <p:spTgt spid="11368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13668"/>
                                        </p:tgtEl>
                                        <p:attrNameLst>
                                          <p:attrName>style.visibility</p:attrName>
                                        </p:attrNameLst>
                                      </p:cBhvr>
                                      <p:to>
                                        <p:strVal val="visible"/>
                                      </p:to>
                                    </p:set>
                                    <p:anim calcmode="lin" valueType="num">
                                      <p:cBhvr additive="base">
                                        <p:cTn id="85" dur="500" fill="hold"/>
                                        <p:tgtEl>
                                          <p:spTgt spid="113668"/>
                                        </p:tgtEl>
                                        <p:attrNameLst>
                                          <p:attrName>ppt_x</p:attrName>
                                        </p:attrNameLst>
                                      </p:cBhvr>
                                      <p:tavLst>
                                        <p:tav tm="0">
                                          <p:val>
                                            <p:strVal val="#ppt_x"/>
                                          </p:val>
                                        </p:tav>
                                        <p:tav tm="100000">
                                          <p:val>
                                            <p:strVal val="#ppt_x"/>
                                          </p:val>
                                        </p:tav>
                                      </p:tavLst>
                                    </p:anim>
                                    <p:anim calcmode="lin" valueType="num">
                                      <p:cBhvr additive="base">
                                        <p:cTn id="86" dur="5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3681"/>
                                        </p:tgtEl>
                                        <p:attrNameLst>
                                          <p:attrName>style.visibility</p:attrName>
                                        </p:attrNameLst>
                                      </p:cBhvr>
                                      <p:to>
                                        <p:strVal val="visible"/>
                                      </p:to>
                                    </p:set>
                                    <p:anim calcmode="lin" valueType="num">
                                      <p:cBhvr additive="base">
                                        <p:cTn id="91" dur="500" fill="hold"/>
                                        <p:tgtEl>
                                          <p:spTgt spid="113681"/>
                                        </p:tgtEl>
                                        <p:attrNameLst>
                                          <p:attrName>ppt_x</p:attrName>
                                        </p:attrNameLst>
                                      </p:cBhvr>
                                      <p:tavLst>
                                        <p:tav tm="0">
                                          <p:val>
                                            <p:strVal val="#ppt_x"/>
                                          </p:val>
                                        </p:tav>
                                        <p:tav tm="100000">
                                          <p:val>
                                            <p:strVal val="#ppt_x"/>
                                          </p:val>
                                        </p:tav>
                                      </p:tavLst>
                                    </p:anim>
                                    <p:anim calcmode="lin" valueType="num">
                                      <p:cBhvr additive="base">
                                        <p:cTn id="92" dur="500" fill="hold"/>
                                        <p:tgtEl>
                                          <p:spTgt spid="1136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3669"/>
                                        </p:tgtEl>
                                        <p:attrNameLst>
                                          <p:attrName>style.visibility</p:attrName>
                                        </p:attrNameLst>
                                      </p:cBhvr>
                                      <p:to>
                                        <p:strVal val="visible"/>
                                      </p:to>
                                    </p:set>
                                    <p:anim calcmode="lin" valueType="num">
                                      <p:cBhvr additive="base">
                                        <p:cTn id="95" dur="500" fill="hold"/>
                                        <p:tgtEl>
                                          <p:spTgt spid="113669"/>
                                        </p:tgtEl>
                                        <p:attrNameLst>
                                          <p:attrName>ppt_x</p:attrName>
                                        </p:attrNameLst>
                                      </p:cBhvr>
                                      <p:tavLst>
                                        <p:tav tm="0">
                                          <p:val>
                                            <p:strVal val="#ppt_x"/>
                                          </p:val>
                                        </p:tav>
                                        <p:tav tm="100000">
                                          <p:val>
                                            <p:strVal val="#ppt_x"/>
                                          </p:val>
                                        </p:tav>
                                      </p:tavLst>
                                    </p:anim>
                                    <p:anim calcmode="lin" valueType="num">
                                      <p:cBhvr additive="base">
                                        <p:cTn id="96"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p:bldP spid="113670" grpId="0"/>
      <p:bldP spid="113671" grpId="0"/>
      <p:bldP spid="113672" grpId="0"/>
      <p:bldP spid="113673" grpId="0"/>
      <p:bldP spid="113674" grpId="0"/>
      <p:bldP spid="113675" grpId="0"/>
      <p:bldP spid="113676" grpId="0" animBg="1"/>
      <p:bldP spid="113677" grpId="0" animBg="1"/>
      <p:bldP spid="113678" grpId="0" animBg="1"/>
      <p:bldP spid="113679" grpId="0" animBg="1"/>
      <p:bldP spid="113680" grpId="0" animBg="1"/>
      <p:bldP spid="113681" grpId="0" animBg="1"/>
      <p:bldP spid="113682" grpId="0" animBg="1"/>
      <p:bldP spid="113683" grpId="0" animBg="1"/>
      <p:bldP spid="1136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airport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4500" y="1538288"/>
            <a:ext cx="5715000"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7" name="Rectangle 6"/>
          <p:cNvSpPr>
            <a:spLocks noGrp="1" noChangeArrowheads="1"/>
          </p:cNvSpPr>
          <p:nvPr>
            <p:ph type="title"/>
          </p:nvPr>
        </p:nvSpPr>
        <p:spPr/>
        <p:txBody>
          <a:bodyPr/>
          <a:lstStyle/>
          <a:p>
            <a:pPr eaLnBrk="1" hangingPunct="1"/>
            <a:r>
              <a:rPr lang="en-GB" dirty="0" smtClean="0">
                <a:solidFill>
                  <a:srgbClr val="00FFFF"/>
                </a:solidFill>
              </a:rPr>
              <a:t>Edinburgh City Bypass</a:t>
            </a:r>
            <a:endParaRPr lang="en-US" dirty="0" smtClean="0">
              <a:solidFill>
                <a:srgbClr val="00FFFF"/>
              </a:solidFill>
            </a:endParaRPr>
          </a:p>
        </p:txBody>
      </p:sp>
      <p:sp>
        <p:nvSpPr>
          <p:cNvPr id="88068" name="Rectangle 1"/>
          <p:cNvSpPr>
            <a:spLocks noChangeArrowheads="1"/>
          </p:cNvSpPr>
          <p:nvPr/>
        </p:nvSpPr>
        <p:spPr bwMode="auto">
          <a:xfrm>
            <a:off x="2124075" y="5589588"/>
            <a:ext cx="4572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b="1" dirty="0">
                <a:solidFill>
                  <a:srgbClr val="00FFFF"/>
                </a:solidFill>
              </a:rPr>
              <a:t>A720 Edinburgh City Bypass Trunk Road</a:t>
            </a:r>
            <a:endParaRPr lang="en-GB" dirty="0">
              <a:solidFill>
                <a:srgbClr val="00FFFF"/>
              </a:solidFill>
            </a:endParaRPr>
          </a:p>
        </p:txBody>
      </p:sp>
    </p:spTree>
    <p:extLst>
      <p:ext uri="{BB962C8B-B14F-4D97-AF65-F5344CB8AC3E}">
        <p14:creationId xmlns:p14="http://schemas.microsoft.com/office/powerpoint/2010/main" xmlns="" val="42138614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p:nvPr/>
        </p:nvSpPr>
        <p:spPr>
          <a:xfrm>
            <a:off x="3391199" y="2708920"/>
            <a:ext cx="1833579" cy="78688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15000"/>
              </a:lnSpc>
              <a:spcAft>
                <a:spcPts val="1000"/>
              </a:spcAft>
            </a:pPr>
            <a:r>
              <a:rPr lang="en-GB" sz="1600" b="1" dirty="0">
                <a:ln w="12700" cap="flat" cmpd="sng" algn="ctr">
                  <a:solidFill>
                    <a:srgbClr val="054697"/>
                  </a:solidFill>
                  <a:prstDash val="solid"/>
                  <a:round/>
                </a:ln>
                <a:effectLst>
                  <a:outerShdw blurRad="41275" dist="20320" dir="1800000" algn="tl">
                    <a:srgbClr val="000000">
                      <a:alpha val="40000"/>
                    </a:srgbClr>
                  </a:outerShdw>
                </a:effectLst>
                <a:latin typeface="Calibri"/>
                <a:ea typeface="Calibri"/>
                <a:cs typeface="Times New Roman"/>
              </a:rPr>
              <a:t>Strategies to tackle</a:t>
            </a:r>
            <a:endParaRPr lang="en-GB" sz="1600" dirty="0">
              <a:effectLst/>
              <a:latin typeface="Calibri"/>
              <a:ea typeface="Calibri"/>
              <a:cs typeface="Times New Roman"/>
            </a:endParaRPr>
          </a:p>
          <a:p>
            <a:pPr algn="ctr">
              <a:lnSpc>
                <a:spcPct val="115000"/>
              </a:lnSpc>
              <a:spcAft>
                <a:spcPts val="1000"/>
              </a:spcAft>
            </a:pPr>
            <a:r>
              <a:rPr lang="en-GB" sz="1600" b="1" dirty="0">
                <a:ln w="12700" cap="flat" cmpd="sng" algn="ctr">
                  <a:solidFill>
                    <a:srgbClr val="054697"/>
                  </a:solidFill>
                  <a:prstDash val="solid"/>
                  <a:round/>
                </a:ln>
                <a:effectLst>
                  <a:outerShdw blurRad="41275" dist="20320" dir="1800000" algn="tl">
                    <a:srgbClr val="000000">
                      <a:alpha val="40000"/>
                    </a:srgbClr>
                  </a:outerShdw>
                </a:effectLst>
                <a:latin typeface="Calibri"/>
                <a:ea typeface="Calibri"/>
                <a:cs typeface="Times New Roman"/>
              </a:rPr>
              <a:t>transport problems</a:t>
            </a:r>
            <a:endParaRPr lang="en-GB" sz="1600" dirty="0">
              <a:effectLst/>
              <a:latin typeface="Calibri"/>
              <a:ea typeface="Calibri"/>
              <a:cs typeface="Times New Roman"/>
            </a:endParaRPr>
          </a:p>
        </p:txBody>
      </p:sp>
      <p:sp>
        <p:nvSpPr>
          <p:cNvPr id="4" name="Rectangle 4"/>
          <p:cNvSpPr>
            <a:spLocks noChangeArrowheads="1"/>
          </p:cNvSpPr>
          <p:nvPr/>
        </p:nvSpPr>
        <p:spPr bwMode="auto">
          <a:xfrm>
            <a:off x="1680940" y="2344531"/>
            <a:ext cx="208823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a:solidFill>
                  <a:srgbClr val="FF0000"/>
                </a:solidFill>
                <a:latin typeface="Comic Sans MS" pitchFamily="66" charset="0"/>
              </a:rPr>
              <a:t>Ring </a:t>
            </a:r>
            <a:r>
              <a:rPr lang="en-US" sz="1200" dirty="0" smtClean="0">
                <a:solidFill>
                  <a:srgbClr val="FF0000"/>
                </a:solidFill>
                <a:latin typeface="Comic Sans MS" pitchFamily="66" charset="0"/>
              </a:rPr>
              <a:t>road/bypass </a:t>
            </a:r>
            <a:r>
              <a:rPr lang="en-US" sz="1200" dirty="0">
                <a:solidFill>
                  <a:srgbClr val="FF0000"/>
                </a:solidFill>
                <a:latin typeface="Comic Sans MS" pitchFamily="66" charset="0"/>
              </a:rPr>
              <a:t>around city </a:t>
            </a:r>
            <a:r>
              <a:rPr lang="en-US" sz="1200" dirty="0" err="1">
                <a:solidFill>
                  <a:srgbClr val="FF0000"/>
                </a:solidFill>
                <a:latin typeface="Comic Sans MS" pitchFamily="66" charset="0"/>
              </a:rPr>
              <a:t>centre</a:t>
            </a:r>
            <a:r>
              <a:rPr lang="en-US" sz="1200" dirty="0">
                <a:solidFill>
                  <a:srgbClr val="FF0000"/>
                </a:solidFill>
                <a:latin typeface="Comic Sans MS" pitchFamily="66" charset="0"/>
              </a:rPr>
              <a:t>.</a:t>
            </a:r>
            <a:r>
              <a:rPr lang="en-US" sz="1200" dirty="0">
                <a:latin typeface="Comic Sans MS" pitchFamily="66" charset="0"/>
              </a:rPr>
              <a:t> </a:t>
            </a:r>
          </a:p>
        </p:txBody>
      </p:sp>
      <p:sp>
        <p:nvSpPr>
          <p:cNvPr id="5" name="Rectangle 5"/>
          <p:cNvSpPr>
            <a:spLocks noChangeArrowheads="1"/>
          </p:cNvSpPr>
          <p:nvPr/>
        </p:nvSpPr>
        <p:spPr bwMode="auto">
          <a:xfrm>
            <a:off x="3622895" y="2193865"/>
            <a:ext cx="177533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a:solidFill>
                  <a:srgbClr val="0000FF"/>
                </a:solidFill>
                <a:latin typeface="Comic Sans MS" pitchFamily="66" charset="0"/>
              </a:rPr>
              <a:t>Use of roundabouts to improve flow.</a:t>
            </a:r>
            <a:r>
              <a:rPr lang="en-US" sz="1200" dirty="0">
                <a:latin typeface="Comic Sans MS" pitchFamily="66" charset="0"/>
              </a:rPr>
              <a:t> </a:t>
            </a:r>
          </a:p>
        </p:txBody>
      </p:sp>
      <p:sp>
        <p:nvSpPr>
          <p:cNvPr id="6" name="Rectangle 6"/>
          <p:cNvSpPr>
            <a:spLocks noChangeArrowheads="1"/>
          </p:cNvSpPr>
          <p:nvPr/>
        </p:nvSpPr>
        <p:spPr bwMode="auto">
          <a:xfrm>
            <a:off x="1873724" y="2806196"/>
            <a:ext cx="136815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err="1">
                <a:solidFill>
                  <a:srgbClr val="008000"/>
                </a:solidFill>
                <a:latin typeface="Comic Sans MS" pitchFamily="66" charset="0"/>
              </a:rPr>
              <a:t>Pedestrianised</a:t>
            </a:r>
            <a:r>
              <a:rPr lang="en-US" sz="1200" dirty="0">
                <a:solidFill>
                  <a:srgbClr val="008000"/>
                </a:solidFill>
                <a:latin typeface="Comic Sans MS" pitchFamily="66" charset="0"/>
              </a:rPr>
              <a:t> areas in the </a:t>
            </a:r>
            <a:r>
              <a:rPr lang="en-US" sz="1200" dirty="0" err="1">
                <a:solidFill>
                  <a:srgbClr val="008000"/>
                </a:solidFill>
                <a:latin typeface="Comic Sans MS" pitchFamily="66" charset="0"/>
              </a:rPr>
              <a:t>centre</a:t>
            </a:r>
            <a:r>
              <a:rPr lang="en-US" sz="1200" dirty="0">
                <a:solidFill>
                  <a:srgbClr val="008000"/>
                </a:solidFill>
                <a:latin typeface="Comic Sans MS" pitchFamily="66" charset="0"/>
              </a:rPr>
              <a:t>.</a:t>
            </a:r>
            <a:r>
              <a:rPr lang="en-US" sz="1200" dirty="0">
                <a:solidFill>
                  <a:srgbClr val="00CC00"/>
                </a:solidFill>
                <a:latin typeface="Comic Sans MS" pitchFamily="66" charset="0"/>
              </a:rPr>
              <a:t> </a:t>
            </a:r>
          </a:p>
        </p:txBody>
      </p:sp>
      <p:sp>
        <p:nvSpPr>
          <p:cNvPr id="7" name="Rectangle 7"/>
          <p:cNvSpPr>
            <a:spLocks noChangeArrowheads="1"/>
          </p:cNvSpPr>
          <p:nvPr/>
        </p:nvSpPr>
        <p:spPr bwMode="auto">
          <a:xfrm>
            <a:off x="5022006" y="2403397"/>
            <a:ext cx="16922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200" dirty="0">
                <a:solidFill>
                  <a:srgbClr val="FF6600"/>
                </a:solidFill>
                <a:latin typeface="Comic Sans MS" pitchFamily="66" charset="0"/>
              </a:rPr>
              <a:t>Park and ride schemes.</a:t>
            </a:r>
            <a:r>
              <a:rPr lang="en-US" sz="1200" dirty="0">
                <a:latin typeface="Comic Sans MS" pitchFamily="66" charset="0"/>
              </a:rPr>
              <a:t> </a:t>
            </a:r>
          </a:p>
        </p:txBody>
      </p:sp>
      <p:sp>
        <p:nvSpPr>
          <p:cNvPr id="8" name="Rectangle 8"/>
          <p:cNvSpPr>
            <a:spLocks noChangeArrowheads="1"/>
          </p:cNvSpPr>
          <p:nvPr/>
        </p:nvSpPr>
        <p:spPr bwMode="auto">
          <a:xfrm>
            <a:off x="1778300" y="3463380"/>
            <a:ext cx="189351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a:solidFill>
                  <a:srgbClr val="FFC000"/>
                </a:solidFill>
                <a:latin typeface="Comic Sans MS" pitchFamily="66" charset="0"/>
              </a:rPr>
              <a:t>One way systems. </a:t>
            </a:r>
          </a:p>
        </p:txBody>
      </p:sp>
      <p:sp>
        <p:nvSpPr>
          <p:cNvPr id="9" name="Rectangle 9"/>
          <p:cNvSpPr>
            <a:spLocks noChangeArrowheads="1"/>
          </p:cNvSpPr>
          <p:nvPr/>
        </p:nvSpPr>
        <p:spPr bwMode="auto">
          <a:xfrm>
            <a:off x="5246093" y="3001715"/>
            <a:ext cx="21240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200" dirty="0">
                <a:solidFill>
                  <a:srgbClr val="9900CC"/>
                </a:solidFill>
                <a:latin typeface="Comic Sans MS" pitchFamily="66" charset="0"/>
              </a:rPr>
              <a:t>Parking restrictions and fines.</a:t>
            </a:r>
            <a:r>
              <a:rPr lang="en-US" sz="1200" dirty="0">
                <a:latin typeface="Comic Sans MS" pitchFamily="66" charset="0"/>
              </a:rPr>
              <a:t> </a:t>
            </a:r>
          </a:p>
        </p:txBody>
      </p:sp>
      <p:sp>
        <p:nvSpPr>
          <p:cNvPr id="10" name="Rectangle 10"/>
          <p:cNvSpPr>
            <a:spLocks noChangeArrowheads="1"/>
          </p:cNvSpPr>
          <p:nvPr/>
        </p:nvSpPr>
        <p:spPr bwMode="auto">
          <a:xfrm>
            <a:off x="5051699" y="3568881"/>
            <a:ext cx="151216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a:solidFill>
                  <a:schemeClr val="tx2">
                    <a:lumMod val="60000"/>
                    <a:lumOff val="40000"/>
                  </a:schemeClr>
                </a:solidFill>
                <a:latin typeface="Comic Sans MS" pitchFamily="66" charset="0"/>
              </a:rPr>
              <a:t>Multi-</a:t>
            </a:r>
            <a:r>
              <a:rPr lang="en-US" sz="1200" dirty="0" err="1">
                <a:solidFill>
                  <a:schemeClr val="tx2">
                    <a:lumMod val="60000"/>
                    <a:lumOff val="40000"/>
                  </a:schemeClr>
                </a:solidFill>
                <a:latin typeface="Comic Sans MS" pitchFamily="66" charset="0"/>
              </a:rPr>
              <a:t>storey</a:t>
            </a:r>
            <a:r>
              <a:rPr lang="en-US" sz="1200" dirty="0">
                <a:solidFill>
                  <a:schemeClr val="tx2">
                    <a:lumMod val="60000"/>
                    <a:lumOff val="40000"/>
                  </a:schemeClr>
                </a:solidFill>
                <a:latin typeface="Comic Sans MS" pitchFamily="66" charset="0"/>
              </a:rPr>
              <a:t> car parks. </a:t>
            </a:r>
          </a:p>
        </p:txBody>
      </p:sp>
      <p:sp>
        <p:nvSpPr>
          <p:cNvPr id="11" name="Rectangle 11"/>
          <p:cNvSpPr>
            <a:spLocks noChangeArrowheads="1"/>
          </p:cNvSpPr>
          <p:nvPr/>
        </p:nvSpPr>
        <p:spPr bwMode="auto">
          <a:xfrm>
            <a:off x="3170001" y="3666521"/>
            <a:ext cx="196823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a:solidFill>
                  <a:schemeClr val="accent3">
                    <a:lumMod val="60000"/>
                    <a:lumOff val="40000"/>
                  </a:schemeClr>
                </a:solidFill>
                <a:latin typeface="Comic Sans MS" pitchFamily="66" charset="0"/>
              </a:rPr>
              <a:t>Bus lanes/improved public transport</a:t>
            </a:r>
          </a:p>
        </p:txBody>
      </p:sp>
      <p:sp>
        <p:nvSpPr>
          <p:cNvPr id="12" name="Line 15"/>
          <p:cNvSpPr>
            <a:spLocks noChangeShapeType="1"/>
          </p:cNvSpPr>
          <p:nvPr/>
        </p:nvSpPr>
        <p:spPr bwMode="auto">
          <a:xfrm flipH="1" flipV="1">
            <a:off x="3207114" y="2655530"/>
            <a:ext cx="288032"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3" name="Line 15"/>
          <p:cNvSpPr>
            <a:spLocks noChangeShapeType="1"/>
          </p:cNvSpPr>
          <p:nvPr/>
        </p:nvSpPr>
        <p:spPr bwMode="auto">
          <a:xfrm flipH="1" flipV="1">
            <a:off x="3084187" y="3103684"/>
            <a:ext cx="410246"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4" name="Line 15"/>
          <p:cNvSpPr>
            <a:spLocks noChangeShapeType="1"/>
          </p:cNvSpPr>
          <p:nvPr/>
        </p:nvSpPr>
        <p:spPr bwMode="auto">
          <a:xfrm flipH="1">
            <a:off x="3317310" y="3435561"/>
            <a:ext cx="205123" cy="4593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5" name="Line 15"/>
          <p:cNvSpPr>
            <a:spLocks noChangeShapeType="1"/>
          </p:cNvSpPr>
          <p:nvPr/>
        </p:nvSpPr>
        <p:spPr bwMode="auto">
          <a:xfrm flipH="1">
            <a:off x="4211960" y="3430291"/>
            <a:ext cx="0" cy="18484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6" name="Line 15"/>
          <p:cNvSpPr>
            <a:spLocks noChangeShapeType="1"/>
          </p:cNvSpPr>
          <p:nvPr/>
        </p:nvSpPr>
        <p:spPr bwMode="auto">
          <a:xfrm>
            <a:off x="5051699" y="3425214"/>
            <a:ext cx="173079" cy="16013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7" name="Line 15"/>
          <p:cNvSpPr>
            <a:spLocks noChangeShapeType="1"/>
          </p:cNvSpPr>
          <p:nvPr/>
        </p:nvSpPr>
        <p:spPr bwMode="auto">
          <a:xfrm flipV="1">
            <a:off x="5176878" y="3216681"/>
            <a:ext cx="271408"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8" name="Line 15"/>
          <p:cNvSpPr>
            <a:spLocks noChangeShapeType="1"/>
          </p:cNvSpPr>
          <p:nvPr/>
        </p:nvSpPr>
        <p:spPr bwMode="auto">
          <a:xfrm flipH="1" flipV="1">
            <a:off x="4592968" y="2661889"/>
            <a:ext cx="0" cy="2339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9" name="Line 15"/>
          <p:cNvSpPr>
            <a:spLocks noChangeShapeType="1"/>
          </p:cNvSpPr>
          <p:nvPr/>
        </p:nvSpPr>
        <p:spPr bwMode="auto">
          <a:xfrm flipV="1">
            <a:off x="5142631" y="2769838"/>
            <a:ext cx="206924" cy="14893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0" name="Rectangle 4"/>
          <p:cNvSpPr>
            <a:spLocks noChangeArrowheads="1"/>
          </p:cNvSpPr>
          <p:nvPr/>
        </p:nvSpPr>
        <p:spPr bwMode="auto">
          <a:xfrm>
            <a:off x="1433309" y="1553452"/>
            <a:ext cx="208823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smtClean="0">
                <a:solidFill>
                  <a:srgbClr val="FF0000"/>
                </a:solidFill>
                <a:latin typeface="Comic Sans MS" pitchFamily="66" charset="0"/>
              </a:rPr>
              <a:t>Prevent unnecessary traffic entering the city </a:t>
            </a:r>
            <a:r>
              <a:rPr lang="en-US" sz="1200" dirty="0" err="1" smtClean="0">
                <a:solidFill>
                  <a:srgbClr val="FF0000"/>
                </a:solidFill>
                <a:latin typeface="Comic Sans MS" pitchFamily="66" charset="0"/>
              </a:rPr>
              <a:t>centre</a:t>
            </a:r>
            <a:r>
              <a:rPr lang="en-US" sz="1200" dirty="0" smtClean="0">
                <a:solidFill>
                  <a:srgbClr val="FF0000"/>
                </a:solidFill>
                <a:latin typeface="Comic Sans MS" pitchFamily="66" charset="0"/>
              </a:rPr>
              <a:t>.</a:t>
            </a:r>
            <a:r>
              <a:rPr lang="en-US" sz="1200" dirty="0" smtClean="0">
                <a:latin typeface="Comic Sans MS" pitchFamily="66" charset="0"/>
              </a:rPr>
              <a:t> </a:t>
            </a:r>
            <a:endParaRPr lang="en-US" sz="1200" dirty="0">
              <a:latin typeface="Comic Sans MS" pitchFamily="66" charset="0"/>
            </a:endParaRPr>
          </a:p>
        </p:txBody>
      </p:sp>
      <p:sp>
        <p:nvSpPr>
          <p:cNvPr id="21" name="Line 15"/>
          <p:cNvSpPr>
            <a:spLocks noChangeShapeType="1"/>
          </p:cNvSpPr>
          <p:nvPr/>
        </p:nvSpPr>
        <p:spPr bwMode="auto">
          <a:xfrm flipH="1" flipV="1">
            <a:off x="2663237" y="2199783"/>
            <a:ext cx="288032"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2" name="Line 15"/>
          <p:cNvSpPr>
            <a:spLocks noChangeShapeType="1"/>
          </p:cNvSpPr>
          <p:nvPr/>
        </p:nvSpPr>
        <p:spPr bwMode="auto">
          <a:xfrm flipH="1" flipV="1">
            <a:off x="2168494" y="1340768"/>
            <a:ext cx="288032"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3" name="Rectangle 22"/>
          <p:cNvSpPr/>
          <p:nvPr/>
        </p:nvSpPr>
        <p:spPr>
          <a:xfrm>
            <a:off x="-22161" y="2496970"/>
            <a:ext cx="1101773" cy="1785104"/>
          </a:xfrm>
          <a:prstGeom prst="rect">
            <a:avLst/>
          </a:prstGeom>
        </p:spPr>
        <p:txBody>
          <a:bodyPr wrap="square">
            <a:spAutoFit/>
          </a:bodyPr>
          <a:lstStyle/>
          <a:p>
            <a:pPr lvl="0" algn="ctr">
              <a:spcBef>
                <a:spcPct val="20000"/>
              </a:spcBef>
            </a:pPr>
            <a:r>
              <a:rPr lang="en-US" sz="1000" dirty="0">
                <a:solidFill>
                  <a:srgbClr val="008000"/>
                </a:solidFill>
                <a:latin typeface="Comic Sans MS" pitchFamily="66" charset="0"/>
              </a:rPr>
              <a:t>Proposed increased pedestrian areas for Princes Street and George Street. George Street shut to vehicles during Festival for street cafes.</a:t>
            </a:r>
          </a:p>
        </p:txBody>
      </p:sp>
      <p:sp>
        <p:nvSpPr>
          <p:cNvPr id="24" name="Rectangle 23"/>
          <p:cNvSpPr/>
          <p:nvPr/>
        </p:nvSpPr>
        <p:spPr>
          <a:xfrm>
            <a:off x="839857" y="827612"/>
            <a:ext cx="2132697" cy="553998"/>
          </a:xfrm>
          <a:prstGeom prst="rect">
            <a:avLst/>
          </a:prstGeom>
        </p:spPr>
        <p:txBody>
          <a:bodyPr wrap="square">
            <a:spAutoFit/>
          </a:bodyPr>
          <a:lstStyle/>
          <a:p>
            <a:r>
              <a:rPr lang="en-US" sz="1000" dirty="0">
                <a:solidFill>
                  <a:srgbClr val="FF0000"/>
                </a:solidFill>
                <a:latin typeface="Comic Sans MS" pitchFamily="66" charset="0"/>
              </a:rPr>
              <a:t>A720 road, 21 km A1 towards north-east England, the A702 towards north-west England</a:t>
            </a:r>
            <a:endParaRPr lang="en-GB" sz="1000" dirty="0">
              <a:solidFill>
                <a:srgbClr val="FF0000"/>
              </a:solidFill>
            </a:endParaRPr>
          </a:p>
        </p:txBody>
      </p:sp>
      <p:sp>
        <p:nvSpPr>
          <p:cNvPr id="25" name="Rectangle 6"/>
          <p:cNvSpPr>
            <a:spLocks noChangeArrowheads="1"/>
          </p:cNvSpPr>
          <p:nvPr/>
        </p:nvSpPr>
        <p:spPr bwMode="auto">
          <a:xfrm>
            <a:off x="1079612" y="2927501"/>
            <a:ext cx="944866"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000" dirty="0" smtClean="0">
                <a:solidFill>
                  <a:srgbClr val="008000"/>
                </a:solidFill>
                <a:latin typeface="Comic Sans MS" pitchFamily="66" charset="0"/>
              </a:rPr>
              <a:t>Less traffic. Pedestrians feel safer.</a:t>
            </a:r>
            <a:endParaRPr lang="en-US" sz="1000" dirty="0">
              <a:solidFill>
                <a:srgbClr val="008000"/>
              </a:solidFill>
              <a:latin typeface="Comic Sans MS" pitchFamily="66" charset="0"/>
            </a:endParaRPr>
          </a:p>
        </p:txBody>
      </p:sp>
      <p:sp>
        <p:nvSpPr>
          <p:cNvPr id="26" name="Line 15"/>
          <p:cNvSpPr>
            <a:spLocks noChangeShapeType="1"/>
          </p:cNvSpPr>
          <p:nvPr/>
        </p:nvSpPr>
        <p:spPr bwMode="auto">
          <a:xfrm flipH="1" flipV="1">
            <a:off x="1880462" y="3284984"/>
            <a:ext cx="28803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7" name="Line 15"/>
          <p:cNvSpPr>
            <a:spLocks noChangeShapeType="1"/>
          </p:cNvSpPr>
          <p:nvPr/>
        </p:nvSpPr>
        <p:spPr bwMode="auto">
          <a:xfrm flipH="1" flipV="1">
            <a:off x="899592" y="3108731"/>
            <a:ext cx="360040" cy="2063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9" name="Rectangle 8"/>
          <p:cNvSpPr>
            <a:spLocks noChangeArrowheads="1"/>
          </p:cNvSpPr>
          <p:nvPr/>
        </p:nvSpPr>
        <p:spPr bwMode="auto">
          <a:xfrm>
            <a:off x="1538081" y="3851187"/>
            <a:ext cx="18935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1200" dirty="0" smtClean="0">
                <a:solidFill>
                  <a:srgbClr val="FFC000"/>
                </a:solidFill>
                <a:latin typeface="Comic Sans MS" pitchFamily="66" charset="0"/>
              </a:rPr>
              <a:t>Helps improve traffic flow  and allows</a:t>
            </a:r>
            <a:endParaRPr lang="en-US" sz="1200" dirty="0">
              <a:solidFill>
                <a:srgbClr val="FFC000"/>
              </a:solidFill>
              <a:latin typeface="Comic Sans MS" pitchFamily="66" charset="0"/>
            </a:endParaRPr>
          </a:p>
        </p:txBody>
      </p:sp>
      <p:sp>
        <p:nvSpPr>
          <p:cNvPr id="30" name="Rectangle 29"/>
          <p:cNvSpPr/>
          <p:nvPr/>
        </p:nvSpPr>
        <p:spPr>
          <a:xfrm>
            <a:off x="1353717" y="4581128"/>
            <a:ext cx="1963999" cy="276999"/>
          </a:xfrm>
          <a:prstGeom prst="rect">
            <a:avLst/>
          </a:prstGeom>
        </p:spPr>
        <p:txBody>
          <a:bodyPr wrap="none">
            <a:spAutoFit/>
          </a:bodyPr>
          <a:lstStyle/>
          <a:p>
            <a:pPr lvl="0">
              <a:spcBef>
                <a:spcPct val="20000"/>
              </a:spcBef>
            </a:pPr>
            <a:r>
              <a:rPr lang="en-US" sz="1200" dirty="0">
                <a:solidFill>
                  <a:srgbClr val="FFC000"/>
                </a:solidFill>
                <a:latin typeface="Comic Sans MS" pitchFamily="66" charset="0"/>
              </a:rPr>
              <a:t>Plans for George Street </a:t>
            </a:r>
          </a:p>
        </p:txBody>
      </p:sp>
      <p:sp>
        <p:nvSpPr>
          <p:cNvPr id="31" name="Line 15"/>
          <p:cNvSpPr>
            <a:spLocks noChangeShapeType="1"/>
          </p:cNvSpPr>
          <p:nvPr/>
        </p:nvSpPr>
        <p:spPr bwMode="auto">
          <a:xfrm flipH="1">
            <a:off x="2725055" y="3717409"/>
            <a:ext cx="184758" cy="17994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2" name="Line 15"/>
          <p:cNvSpPr>
            <a:spLocks noChangeShapeType="1"/>
          </p:cNvSpPr>
          <p:nvPr/>
        </p:nvSpPr>
        <p:spPr bwMode="auto">
          <a:xfrm flipH="1">
            <a:off x="2335715" y="4236136"/>
            <a:ext cx="79355" cy="34499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xmlns="" val="2600999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ppt_x"/>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ppt_x"/>
                                          </p:val>
                                        </p:tav>
                                        <p:tav tm="100000">
                                          <p:val>
                                            <p:strVal val="#ppt_x"/>
                                          </p:val>
                                        </p:tav>
                                      </p:tavLst>
                                    </p:anim>
                                    <p:anim calcmode="lin" valueType="num">
                                      <p:cBhvr additive="base">
                                        <p:cTn id="1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ppt_x"/>
                                          </p:val>
                                        </p:tav>
                                        <p:tav tm="100000">
                                          <p:val>
                                            <p:strVal val="#ppt_x"/>
                                          </p:val>
                                        </p:tav>
                                      </p:tavLst>
                                    </p:anim>
                                    <p:anim calcmode="lin" valueType="num">
                                      <p:cBhvr additive="base">
                                        <p:cTn id="126" dur="500" fill="hold"/>
                                        <p:tgtEl>
                                          <p:spTgt spid="2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additive="base">
                                        <p:cTn id="129" dur="500" fill="hold"/>
                                        <p:tgtEl>
                                          <p:spTgt spid="29"/>
                                        </p:tgtEl>
                                        <p:attrNameLst>
                                          <p:attrName>ppt_x</p:attrName>
                                        </p:attrNameLst>
                                      </p:cBhvr>
                                      <p:tavLst>
                                        <p:tav tm="0">
                                          <p:val>
                                            <p:strVal val="#ppt_x"/>
                                          </p:val>
                                        </p:tav>
                                        <p:tav tm="100000">
                                          <p:val>
                                            <p:strVal val="#ppt_x"/>
                                          </p:val>
                                        </p:tav>
                                      </p:tavLst>
                                    </p:anim>
                                    <p:anim calcmode="lin" valueType="num">
                                      <p:cBhvr additive="base">
                                        <p:cTn id="1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additive="base">
                                        <p:cTn id="135" dur="500" fill="hold"/>
                                        <p:tgtEl>
                                          <p:spTgt spid="31"/>
                                        </p:tgtEl>
                                        <p:attrNameLst>
                                          <p:attrName>ppt_x</p:attrName>
                                        </p:attrNameLst>
                                      </p:cBhvr>
                                      <p:tavLst>
                                        <p:tav tm="0">
                                          <p:val>
                                            <p:strVal val="#ppt_x"/>
                                          </p:val>
                                        </p:tav>
                                        <p:tav tm="100000">
                                          <p:val>
                                            <p:strVal val="#ppt_x"/>
                                          </p:val>
                                        </p:tav>
                                      </p:tavLst>
                                    </p:anim>
                                    <p:anim calcmode="lin" valueType="num">
                                      <p:cBhvr additive="base">
                                        <p:cTn id="1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2"/>
                                        </p:tgtEl>
                                        <p:attrNameLst>
                                          <p:attrName>style.visibility</p:attrName>
                                        </p:attrNameLst>
                                      </p:cBhvr>
                                      <p:to>
                                        <p:strVal val="visible"/>
                                      </p:to>
                                    </p:set>
                                    <p:anim calcmode="lin" valueType="num">
                                      <p:cBhvr additive="base">
                                        <p:cTn id="141" dur="500" fill="hold"/>
                                        <p:tgtEl>
                                          <p:spTgt spid="32"/>
                                        </p:tgtEl>
                                        <p:attrNameLst>
                                          <p:attrName>ppt_x</p:attrName>
                                        </p:attrNameLst>
                                      </p:cBhvr>
                                      <p:tavLst>
                                        <p:tav tm="0">
                                          <p:val>
                                            <p:strVal val="#ppt_x"/>
                                          </p:val>
                                        </p:tav>
                                        <p:tav tm="100000">
                                          <p:val>
                                            <p:strVal val="#ppt_x"/>
                                          </p:val>
                                        </p:tav>
                                      </p:tavLst>
                                    </p:anim>
                                    <p:anim calcmode="lin" valueType="num">
                                      <p:cBhvr additive="base">
                                        <p:cTn id="1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animBg="1"/>
      <p:bldP spid="25" grpId="0"/>
      <p:bldP spid="26" grpId="0" animBg="1"/>
      <p:bldP spid="27" grpId="0" animBg="1"/>
      <p:bldP spid="29" grpId="0"/>
      <p:bldP spid="31"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39" name="Group 87"/>
          <p:cNvGraphicFramePr>
            <a:graphicFrameLocks noGrp="1"/>
          </p:cNvGraphicFramePr>
          <p:nvPr>
            <p:ph idx="1"/>
            <p:extLst>
              <p:ext uri="{D42A27DB-BD31-4B8C-83A1-F6EECF244321}">
                <p14:modId xmlns:p14="http://schemas.microsoft.com/office/powerpoint/2010/main" xmlns="" val="4230208326"/>
              </p:ext>
            </p:extLst>
          </p:nvPr>
        </p:nvGraphicFramePr>
        <p:xfrm>
          <a:off x="0" y="0"/>
          <a:ext cx="9144000" cy="6734766"/>
        </p:xfrm>
        <a:graphic>
          <a:graphicData uri="http://schemas.openxmlformats.org/drawingml/2006/table">
            <a:tbl>
              <a:tblPr/>
              <a:tblGrid>
                <a:gridCol w="1187624"/>
                <a:gridCol w="7956376"/>
              </a:tblGrid>
              <a:tr h="548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8000"/>
                          </a:solidFill>
                          <a:effectLst/>
                          <a:latin typeface="Comic Sans MS" pitchFamily="66" charset="0"/>
                        </a:rPr>
                        <a:t>Pedestrianised</a:t>
                      </a:r>
                      <a:r>
                        <a:rPr kumimoji="0" lang="en-US" sz="1000" b="0" i="0" u="none" strike="noStrike" cap="none" normalizeH="0" baseline="0" dirty="0" smtClean="0">
                          <a:ln>
                            <a:noFill/>
                          </a:ln>
                          <a:solidFill>
                            <a:srgbClr val="008000"/>
                          </a:solidFill>
                          <a:effectLst/>
                          <a:latin typeface="Comic Sans MS" pitchFamily="66" charset="0"/>
                        </a:rPr>
                        <a:t> areas in the </a:t>
                      </a:r>
                      <a:r>
                        <a:rPr kumimoji="0" lang="en-US" sz="1000" b="0" i="0" u="none" strike="noStrike" cap="none" normalizeH="0" baseline="0" dirty="0" err="1" smtClean="0">
                          <a:ln>
                            <a:noFill/>
                          </a:ln>
                          <a:solidFill>
                            <a:srgbClr val="008000"/>
                          </a:solidFill>
                          <a:effectLst/>
                          <a:latin typeface="Comic Sans MS" pitchFamily="66" charset="0"/>
                        </a:rPr>
                        <a:t>centre</a:t>
                      </a:r>
                      <a:r>
                        <a:rPr kumimoji="0" lang="en-US" sz="1000" b="0" i="0" u="none" strike="noStrike" cap="none" normalizeH="0" baseline="0" dirty="0" smtClean="0">
                          <a:ln>
                            <a:noFill/>
                          </a:ln>
                          <a:solidFill>
                            <a:srgbClr val="008000"/>
                          </a:solidFill>
                          <a:effectLst/>
                          <a:latin typeface="Comic Sans MS" pitchFamily="66" charset="0"/>
                        </a:rPr>
                        <a:t>.</a:t>
                      </a:r>
                      <a:r>
                        <a:rPr kumimoji="0" lang="en-US" sz="1000" b="0" i="0" u="none" strike="noStrike" cap="none" normalizeH="0" baseline="0" dirty="0" smtClean="0">
                          <a:ln>
                            <a:noFill/>
                          </a:ln>
                          <a:solidFill>
                            <a:srgbClr val="00CC00"/>
                          </a:solidFill>
                          <a:effectLst/>
                          <a:latin typeface="Comic Sans MS" pitchFamily="66" charset="0"/>
                        </a:rPr>
                        <a:t> </a:t>
                      </a:r>
                      <a:endParaRPr kumimoji="0" lang="en-US" sz="1000" b="0" i="0" u="none" strike="noStrike" cap="none" normalizeH="0" baseline="0" dirty="0" smtClean="0">
                        <a:ln>
                          <a:noFill/>
                        </a:ln>
                        <a:solidFill>
                          <a:schemeClr val="tx1"/>
                        </a:solidFill>
                        <a:effectLst/>
                        <a:latin typeface="Comic Sans MS" pitchFamily="66"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Comic Sans MS" pitchFamily="66" charset="0"/>
                        </a:rPr>
                        <a:t>Proposed increased pedestrian areas for Princes Street and George Street. George Street shut to vehicles during Festival for street cafes.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36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Comic Sans MS" pitchFamily="66" charset="0"/>
                        </a:rPr>
                        <a:t>Bypass/Ring road around city centre.</a:t>
                      </a:r>
                      <a:r>
                        <a:rPr kumimoji="0" lang="en-US" sz="1000" b="0" i="0" u="none" strike="noStrike" cap="none" normalizeH="0" baseline="0" smtClean="0">
                          <a:ln>
                            <a:noFill/>
                          </a:ln>
                          <a:solidFill>
                            <a:schemeClr val="tx1"/>
                          </a:solidFill>
                          <a:effectLst/>
                          <a:latin typeface="Comic Sans MS" pitchFamily="66" charset="0"/>
                        </a:rPr>
                        <a:t>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Comic Sans MS" pitchFamily="66" charset="0"/>
                        </a:rPr>
                        <a:t>A720 road, 21 km A1 towards north-east England, the A702 towards north-west England, the M8 through the Central Belt towards Glasgow, the A7 through south-east Scotland and north-west England as well as the A8 leading to the M9 for </a:t>
                      </a:r>
                      <a:r>
                        <a:rPr kumimoji="0" lang="en-US" sz="1000" b="0" i="0" u="none" strike="noStrike" cap="none" normalizeH="0" baseline="0" dirty="0" err="1" smtClean="0">
                          <a:ln>
                            <a:noFill/>
                          </a:ln>
                          <a:solidFill>
                            <a:schemeClr val="tx1"/>
                          </a:solidFill>
                          <a:effectLst/>
                          <a:latin typeface="Comic Sans MS" pitchFamily="66" charset="0"/>
                        </a:rPr>
                        <a:t>Stirling</a:t>
                      </a:r>
                      <a:r>
                        <a:rPr kumimoji="0" lang="en-US" sz="1000" b="0" i="0" u="none" strike="noStrike" cap="none" normalizeH="0" baseline="0" dirty="0" smtClean="0">
                          <a:ln>
                            <a:noFill/>
                          </a:ln>
                          <a:solidFill>
                            <a:schemeClr val="tx1"/>
                          </a:solidFill>
                          <a:effectLst/>
                          <a:latin typeface="Comic Sans MS" pitchFamily="66" charset="0"/>
                        </a:rPr>
                        <a:t> and the Forth Road Bridge. The road is dual carriageway standard throughout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25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6600"/>
                          </a:solidFill>
                          <a:effectLst/>
                          <a:latin typeface="Comic Sans MS" pitchFamily="66" charset="0"/>
                        </a:rPr>
                        <a:t>Park and ride schemes.</a:t>
                      </a:r>
                      <a:r>
                        <a:rPr kumimoji="0" lang="en-US" sz="1000" b="0" i="0" u="none" strike="noStrike" cap="none" normalizeH="0" baseline="0" smtClean="0">
                          <a:ln>
                            <a:noFill/>
                          </a:ln>
                          <a:solidFill>
                            <a:schemeClr val="tx1"/>
                          </a:solidFill>
                          <a:effectLst/>
                          <a:latin typeface="Comic Sans MS" pitchFamily="66" charset="0"/>
                        </a:rPr>
                        <a:t>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Comic Sans MS" pitchFamily="66" charset="0"/>
                        </a:rPr>
                        <a:t>Hermiston Park and Ride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Comic Sans MS" pitchFamily="66" charset="0"/>
                        </a:rPr>
                        <a:t>Ingliston</a:t>
                      </a:r>
                      <a:r>
                        <a:rPr kumimoji="0" lang="en-US" sz="1000" b="0" i="0" u="none" strike="noStrike" cap="none" normalizeH="0" baseline="0" dirty="0" smtClean="0">
                          <a:ln>
                            <a:noFill/>
                          </a:ln>
                          <a:solidFill>
                            <a:schemeClr val="tx1"/>
                          </a:solidFill>
                          <a:effectLst/>
                          <a:latin typeface="Comic Sans MS" pitchFamily="66" charset="0"/>
                        </a:rPr>
                        <a:t> Park and Ride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Comic Sans MS" pitchFamily="66" charset="0"/>
                        </a:rPr>
                        <a:t>Free parking bus every 5 minutes to Edinburgh city </a:t>
                      </a:r>
                      <a:r>
                        <a:rPr kumimoji="0" lang="en-US" sz="1000" b="0" i="0" u="none" strike="noStrike" cap="none" normalizeH="0" baseline="0" dirty="0" err="1" smtClean="0">
                          <a:ln>
                            <a:noFill/>
                          </a:ln>
                          <a:solidFill>
                            <a:schemeClr val="tx1"/>
                          </a:solidFill>
                          <a:effectLst/>
                          <a:latin typeface="Comic Sans MS" pitchFamily="66" charset="0"/>
                        </a:rPr>
                        <a:t>centre</a:t>
                      </a:r>
                      <a:r>
                        <a:rPr kumimoji="0" lang="en-US" sz="1000" b="0" i="0" u="none" strike="noStrike" cap="none" normalizeH="0" baseline="0" dirty="0" smtClean="0">
                          <a:ln>
                            <a:noFill/>
                          </a:ln>
                          <a:solidFill>
                            <a:schemeClr val="tx1"/>
                          </a:solidFill>
                          <a:effectLst/>
                          <a:latin typeface="Comic Sans MS" pitchFamily="66" charset="0"/>
                        </a:rPr>
                        <a:t> at peak times. CCTV protected.</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4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9900CC"/>
                          </a:solidFill>
                          <a:effectLst/>
                          <a:latin typeface="Comic Sans MS" pitchFamily="66" charset="0"/>
                        </a:rPr>
                        <a:t>Parking restrictions and fines.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George Street in the ‘New Town’ permit parking. Edinburgh is spilt into two zones. The original zone around the city centre is called the Centre Controlled Parking Zone (CPZ). Parking is allowed from 8.30 to 18.30, Mon to Sat. Tickets must be purchased. Outside area is called Peripheral Parking Zone. Parking form 8.30 to 17.30, Mon to Sat. CPZ is used to reduce long term parking.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Can now pay for parking on the phone. In 2008 the collected £7 million in parking fines. Around £11 per head.</a:t>
                      </a:r>
                      <a:endParaRPr kumimoji="0" lang="en-US" sz="1000" b="0" i="0" u="none" strike="noStrike" cap="none" normalizeH="0" baseline="0" dirty="0" smtClean="0">
                        <a:ln>
                          <a:noFill/>
                        </a:ln>
                        <a:solidFill>
                          <a:schemeClr val="tx1"/>
                        </a:solidFill>
                        <a:effectLst/>
                        <a:latin typeface="Comic Sans MS" pitchFamily="66"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93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mic Sans MS" pitchFamily="66" charset="0"/>
                        </a:rPr>
                        <a:t>Multi-</a:t>
                      </a:r>
                      <a:r>
                        <a:rPr kumimoji="0" lang="en-US" sz="1000" b="0" i="0" u="none" strike="noStrike" cap="none" normalizeH="0" baseline="0" dirty="0" err="1" smtClean="0">
                          <a:ln>
                            <a:noFill/>
                          </a:ln>
                          <a:solidFill>
                            <a:schemeClr val="tx1"/>
                          </a:solidFill>
                          <a:effectLst/>
                          <a:latin typeface="Comic Sans MS" pitchFamily="66" charset="0"/>
                        </a:rPr>
                        <a:t>storey</a:t>
                      </a:r>
                      <a:r>
                        <a:rPr kumimoji="0" lang="en-US" sz="1000" b="0" i="0" u="none" strike="noStrike" cap="none" normalizeH="0" baseline="0" dirty="0" smtClean="0">
                          <a:ln>
                            <a:noFill/>
                          </a:ln>
                          <a:solidFill>
                            <a:schemeClr val="tx1"/>
                          </a:solidFill>
                          <a:effectLst/>
                          <a:latin typeface="Comic Sans MS" pitchFamily="66" charset="0"/>
                        </a:rPr>
                        <a:t> car parks.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To the North East of Princes Street there is St James on Elder Street open 24 hours and has 254 spaces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St James on Leith Street open 24 hours and has 280 spaces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To the East of Princes Street there is </a:t>
                      </a:r>
                      <a:r>
                        <a:rPr kumimoji="0" lang="en-GB" sz="1000" b="0" i="0" u="none" strike="noStrike" cap="none" normalizeH="0" baseline="0" dirty="0" err="1" smtClean="0">
                          <a:ln>
                            <a:noFill/>
                          </a:ln>
                          <a:solidFill>
                            <a:schemeClr val="tx1"/>
                          </a:solidFill>
                          <a:effectLst/>
                          <a:latin typeface="Comic Sans MS" pitchFamily="66" charset="0"/>
                        </a:rPr>
                        <a:t>Calton</a:t>
                      </a:r>
                      <a:r>
                        <a:rPr kumimoji="0" lang="en-GB" sz="1000" b="0" i="0" u="none" strike="noStrike" cap="none" normalizeH="0" baseline="0" dirty="0" smtClean="0">
                          <a:ln>
                            <a:noFill/>
                          </a:ln>
                          <a:solidFill>
                            <a:schemeClr val="tx1"/>
                          </a:solidFill>
                          <a:effectLst/>
                          <a:latin typeface="Comic Sans MS" pitchFamily="66" charset="0"/>
                        </a:rPr>
                        <a:t> Street open Mon-Fri (7:30am to 7:30pm) and Sat (10pm to 5pm) and has 40 spaces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Waverly behind Waverly Station closes at midnight and has 350 spaces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Edinburgh St James Centre – Leith Walk £19 a 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Waverly Station (short stay) – Free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Waverly Station (long stay) - £18</a:t>
                      </a:r>
                      <a:endParaRPr kumimoji="0" lang="en-US" sz="1000" b="0" i="0" u="none" strike="noStrike" cap="none" normalizeH="0" baseline="0" dirty="0" smtClean="0">
                        <a:ln>
                          <a:noFill/>
                        </a:ln>
                        <a:solidFill>
                          <a:schemeClr val="tx1"/>
                        </a:solidFill>
                        <a:effectLst/>
                        <a:latin typeface="Comic Sans MS" pitchFamily="66"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2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Comic Sans MS" pitchFamily="66" charset="0"/>
                        </a:rPr>
                        <a:t>Bus lanes/improved public transport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Comic Sans MS" pitchFamily="66" charset="0"/>
                        </a:rPr>
                        <a:t>A8 – Glasgow road – </a:t>
                      </a:r>
                      <a:r>
                        <a:rPr kumimoji="0" lang="en-GB" sz="1000" b="0" i="0" u="none" strike="noStrike" cap="none" normalizeH="0" baseline="0" dirty="0" err="1" smtClean="0">
                          <a:ln>
                            <a:noFill/>
                          </a:ln>
                          <a:solidFill>
                            <a:schemeClr val="tx1"/>
                          </a:solidFill>
                          <a:effectLst/>
                          <a:latin typeface="Comic Sans MS" pitchFamily="66" charset="0"/>
                        </a:rPr>
                        <a:t>Maybury</a:t>
                      </a:r>
                      <a:r>
                        <a:rPr kumimoji="0" lang="en-GB" sz="1000" b="0" i="0" u="none" strike="noStrike" cap="none" normalizeH="0" baseline="0" dirty="0" smtClean="0">
                          <a:ln>
                            <a:noFill/>
                          </a:ln>
                          <a:solidFill>
                            <a:schemeClr val="tx1"/>
                          </a:solidFill>
                          <a:effectLst/>
                          <a:latin typeface="Comic Sans MS" pitchFamily="66" charset="0"/>
                        </a:rPr>
                        <a:t> to Princes Street, A900 – Leith walk – Leith to Princes Street, A702 – Lothian road – Leven Street to </a:t>
                      </a:r>
                      <a:r>
                        <a:rPr kumimoji="0" lang="en-GB" sz="1000" b="0" i="0" u="none" strike="noStrike" cap="none" normalizeH="0" baseline="0" dirty="0" err="1" smtClean="0">
                          <a:ln>
                            <a:noFill/>
                          </a:ln>
                          <a:solidFill>
                            <a:schemeClr val="tx1"/>
                          </a:solidFill>
                          <a:effectLst/>
                          <a:latin typeface="Comic Sans MS" pitchFamily="66" charset="0"/>
                        </a:rPr>
                        <a:t>Hayemarket</a:t>
                      </a:r>
                      <a:r>
                        <a:rPr kumimoji="0" lang="en-GB" sz="1000" b="0" i="0" u="none" strike="noStrike" cap="none" normalizeH="0" baseline="0" dirty="0" smtClean="0">
                          <a:ln>
                            <a:noFill/>
                          </a:ln>
                          <a:solidFill>
                            <a:schemeClr val="tx1"/>
                          </a:solidFill>
                          <a:effectLst/>
                          <a:latin typeface="Comic Sans MS" pitchFamily="66" charset="0"/>
                        </a:rPr>
                        <a:t>, A70 – </a:t>
                      </a:r>
                      <a:r>
                        <a:rPr kumimoji="0" lang="en-GB" sz="1000" b="0" i="0" u="none" strike="noStrike" cap="none" normalizeH="0" baseline="0" dirty="0" err="1" smtClean="0">
                          <a:ln>
                            <a:noFill/>
                          </a:ln>
                          <a:solidFill>
                            <a:schemeClr val="tx1"/>
                          </a:solidFill>
                          <a:effectLst/>
                          <a:latin typeface="Comic Sans MS" pitchFamily="66" charset="0"/>
                        </a:rPr>
                        <a:t>Slateford</a:t>
                      </a:r>
                      <a:r>
                        <a:rPr kumimoji="0" lang="en-GB" sz="1000" b="0" i="0" u="none" strike="noStrike" cap="none" normalizeH="0" baseline="0" dirty="0" smtClean="0">
                          <a:ln>
                            <a:noFill/>
                          </a:ln>
                          <a:solidFill>
                            <a:schemeClr val="tx1"/>
                          </a:solidFill>
                          <a:effectLst/>
                          <a:latin typeface="Comic Sans MS" pitchFamily="66" charset="0"/>
                        </a:rPr>
                        <a:t> road – </a:t>
                      </a:r>
                      <a:r>
                        <a:rPr kumimoji="0" lang="en-GB" sz="1000" b="0" i="0" u="none" strike="noStrike" cap="none" normalizeH="0" baseline="0" dirty="0" err="1" smtClean="0">
                          <a:ln>
                            <a:noFill/>
                          </a:ln>
                          <a:solidFill>
                            <a:schemeClr val="tx1"/>
                          </a:solidFill>
                          <a:effectLst/>
                          <a:latin typeface="Comic Sans MS" pitchFamily="66" charset="0"/>
                        </a:rPr>
                        <a:t>Inglis</a:t>
                      </a:r>
                      <a:r>
                        <a:rPr kumimoji="0" lang="en-GB" sz="1000" b="0" i="0" u="none" strike="noStrike" cap="none" normalizeH="0" baseline="0" dirty="0" smtClean="0">
                          <a:ln>
                            <a:noFill/>
                          </a:ln>
                          <a:solidFill>
                            <a:schemeClr val="tx1"/>
                          </a:solidFill>
                          <a:effectLst/>
                          <a:latin typeface="Comic Sans MS" pitchFamily="66" charset="0"/>
                        </a:rPr>
                        <a:t> Green to </a:t>
                      </a:r>
                      <a:r>
                        <a:rPr kumimoji="0" lang="en-GB" sz="1000" b="0" i="0" u="none" strike="noStrike" cap="none" normalizeH="0" baseline="0" dirty="0" err="1" smtClean="0">
                          <a:ln>
                            <a:noFill/>
                          </a:ln>
                          <a:solidFill>
                            <a:schemeClr val="tx1"/>
                          </a:solidFill>
                          <a:effectLst/>
                          <a:latin typeface="Comic Sans MS" pitchFamily="66" charset="0"/>
                        </a:rPr>
                        <a:t>Hayemarket</a:t>
                      </a:r>
                      <a:r>
                        <a:rPr kumimoji="0" lang="en-GB" sz="1000" b="0" i="0" u="none" strike="noStrike" cap="none" normalizeH="0" baseline="0" dirty="0" smtClean="0">
                          <a:ln>
                            <a:noFill/>
                          </a:ln>
                          <a:solidFill>
                            <a:schemeClr val="tx1"/>
                          </a:solidFill>
                          <a:effectLst/>
                          <a:latin typeface="Comic Sans MS" pitchFamily="66" charset="0"/>
                        </a:rPr>
                        <a:t>, A71 – Calder road – City bypass to </a:t>
                      </a:r>
                      <a:r>
                        <a:rPr kumimoji="0" lang="en-GB" sz="1000" b="0" i="0" u="none" strike="noStrike" cap="none" normalizeH="0" baseline="0" dirty="0" err="1" smtClean="0">
                          <a:ln>
                            <a:noFill/>
                          </a:ln>
                          <a:solidFill>
                            <a:schemeClr val="tx1"/>
                          </a:solidFill>
                          <a:effectLst/>
                          <a:latin typeface="Comic Sans MS" pitchFamily="66" charset="0"/>
                        </a:rPr>
                        <a:t>Ardmillan</a:t>
                      </a:r>
                      <a:r>
                        <a:rPr kumimoji="0" lang="en-GB" sz="1000" b="0" i="0" u="none" strike="noStrike" cap="none" normalizeH="0" baseline="0" dirty="0" smtClean="0">
                          <a:ln>
                            <a:noFill/>
                          </a:ln>
                          <a:solidFill>
                            <a:schemeClr val="tx1"/>
                          </a:solidFill>
                          <a:effectLst/>
                          <a:latin typeface="Comic Sans MS" pitchFamily="66" charset="0"/>
                        </a:rPr>
                        <a:t>.</a:t>
                      </a:r>
                      <a:endParaRPr kumimoji="0" lang="en-US" sz="1000" b="0" i="0" u="none" strike="noStrike" cap="none" normalizeH="0" baseline="0" dirty="0" smtClean="0">
                        <a:ln>
                          <a:noFill/>
                        </a:ln>
                        <a:solidFill>
                          <a:schemeClr val="tx1"/>
                        </a:solidFill>
                        <a:effectLst/>
                        <a:latin typeface="Comic Sans MS" pitchFamily="66"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4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mic Sans MS" pitchFamily="66" charset="0"/>
                        </a:rPr>
                        <a:t>improved public transport</a:t>
                      </a:r>
                      <a:endParaRPr kumimoji="0" lang="en-US" sz="1000" b="0" i="0" u="none" strike="noStrike" cap="none" normalizeH="0" baseline="0" dirty="0" smtClean="0">
                        <a:ln>
                          <a:noFill/>
                        </a:ln>
                        <a:solidFill>
                          <a:schemeClr val="tx1"/>
                        </a:solidFill>
                        <a:effectLst/>
                        <a:latin typeface="Comic Sans MS" pitchFamily="66"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Comic Sans MS" pitchFamily="66" charset="0"/>
                        </a:rPr>
                        <a:t>trams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omic Sans MS" pitchFamily="66"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1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rPr>
                        <a:t>One way systems.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Comic Sans MS" pitchFamily="66" charset="0"/>
                        </a:rPr>
                        <a:t>Plans for George Street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217210748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p:cNvSpPr>
            <a:spLocks noGrp="1"/>
          </p:cNvSpPr>
          <p:nvPr>
            <p:ph type="title"/>
          </p:nvPr>
        </p:nvSpPr>
        <p:spPr/>
        <p:txBody>
          <a:bodyPr/>
          <a:lstStyle/>
          <a:p>
            <a:r>
              <a:rPr lang="en-GB" smtClean="0"/>
              <a:t>Exam Style Question</a:t>
            </a:r>
          </a:p>
        </p:txBody>
      </p:sp>
      <p:sp>
        <p:nvSpPr>
          <p:cNvPr id="4" name="Content Placeholder 3"/>
          <p:cNvSpPr>
            <a:spLocks noGrp="1"/>
          </p:cNvSpPr>
          <p:nvPr>
            <p:ph idx="1"/>
          </p:nvPr>
        </p:nvSpPr>
        <p:spPr/>
        <p:txBody>
          <a:bodyPr>
            <a:normAutofit/>
          </a:bodyPr>
          <a:lstStyle/>
          <a:p>
            <a:pPr marL="0" indent="0">
              <a:buNone/>
              <a:defRPr/>
            </a:pPr>
            <a:r>
              <a:rPr lang="en-US" dirty="0"/>
              <a:t>“</a:t>
            </a:r>
            <a:r>
              <a:rPr lang="en-US" i="1" dirty="0"/>
              <a:t>Traffic congestion is now a major problem facing many cities in EMDCs</a:t>
            </a:r>
            <a:r>
              <a:rPr lang="en-US" dirty="0" smtClean="0"/>
              <a:t>”.</a:t>
            </a:r>
          </a:p>
          <a:p>
            <a:pPr marL="0" indent="0">
              <a:buFontTx/>
              <a:buNone/>
              <a:defRPr/>
            </a:pPr>
            <a:endParaRPr lang="en-GB" dirty="0"/>
          </a:p>
          <a:p>
            <a:pPr marL="0" indent="0">
              <a:buNone/>
              <a:defRPr/>
            </a:pPr>
            <a:r>
              <a:rPr lang="en-US" b="1" dirty="0"/>
              <a:t>Describe </a:t>
            </a:r>
            <a:r>
              <a:rPr lang="en-US" dirty="0"/>
              <a:t>and </a:t>
            </a:r>
            <a:r>
              <a:rPr lang="en-US" b="1" dirty="0"/>
              <a:t>explain </a:t>
            </a:r>
            <a:r>
              <a:rPr lang="en-US" dirty="0"/>
              <a:t>schemes which have been introduced to reduce problems of traffic management in any named city you have studied in an EMDC</a:t>
            </a:r>
            <a:r>
              <a:rPr lang="en-US" dirty="0" smtClean="0"/>
              <a:t>.</a:t>
            </a:r>
            <a:endParaRPr lang="en-GB" dirty="0"/>
          </a:p>
          <a:p>
            <a:pPr>
              <a:defRPr/>
            </a:pPr>
            <a:endParaRPr lang="en-GB" dirty="0"/>
          </a:p>
        </p:txBody>
      </p:sp>
    </p:spTree>
    <p:extLst>
      <p:ext uri="{BB962C8B-B14F-4D97-AF65-F5344CB8AC3E}">
        <p14:creationId xmlns:p14="http://schemas.microsoft.com/office/powerpoint/2010/main" xmlns="" val="2938678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Unit</a:t>
            </a:r>
            <a:endParaRPr lang="en-GB" dirty="0"/>
          </a:p>
        </p:txBody>
      </p:sp>
      <p:sp>
        <p:nvSpPr>
          <p:cNvPr id="3" name="Content Placeholder 2"/>
          <p:cNvSpPr>
            <a:spLocks noGrp="1"/>
          </p:cNvSpPr>
          <p:nvPr>
            <p:ph idx="1"/>
          </p:nvPr>
        </p:nvSpPr>
        <p:spPr/>
        <p:txBody>
          <a:bodyPr>
            <a:normAutofit fontScale="70000" lnSpcReduction="20000"/>
          </a:bodyPr>
          <a:lstStyle/>
          <a:p>
            <a:r>
              <a:rPr lang="en-GB" dirty="0"/>
              <a:t>In this Unit, </a:t>
            </a:r>
            <a:r>
              <a:rPr lang="en-GB" dirty="0" smtClean="0"/>
              <a:t>you </a:t>
            </a:r>
            <a:r>
              <a:rPr lang="en-GB" dirty="0"/>
              <a:t>will develop and apply geographical skills and techniques in the context of human environments. </a:t>
            </a:r>
            <a:endParaRPr lang="en-GB" dirty="0" smtClean="0"/>
          </a:p>
          <a:p>
            <a:endParaRPr lang="en-GB" dirty="0"/>
          </a:p>
          <a:p>
            <a:r>
              <a:rPr lang="en-GB" dirty="0" smtClean="0"/>
              <a:t>You </a:t>
            </a:r>
            <a:r>
              <a:rPr lang="en-GB" dirty="0"/>
              <a:t>will develop research skills in geographical contexts. </a:t>
            </a:r>
            <a:endParaRPr lang="en-GB" dirty="0" smtClean="0"/>
          </a:p>
          <a:p>
            <a:endParaRPr lang="en-GB" dirty="0" smtClean="0"/>
          </a:p>
          <a:p>
            <a:r>
              <a:rPr lang="en-GB" dirty="0" smtClean="0"/>
              <a:t>You </a:t>
            </a:r>
            <a:r>
              <a:rPr lang="en-GB" dirty="0"/>
              <a:t>will develop and apply knowledge and understanding of the processes and interactions at work within urban and rural environments in developed and developing countries. </a:t>
            </a:r>
            <a:endParaRPr lang="en-GB" dirty="0" smtClean="0"/>
          </a:p>
          <a:p>
            <a:endParaRPr lang="en-GB" dirty="0"/>
          </a:p>
          <a:p>
            <a:r>
              <a:rPr lang="en-GB" dirty="0"/>
              <a:t>Key topics include: population, rural land degradation and management, urban change and management. Personalisation and choice is possible through contexts chosen as case studies.</a:t>
            </a:r>
          </a:p>
        </p:txBody>
      </p:sp>
    </p:spTree>
    <p:extLst>
      <p:ext uri="{BB962C8B-B14F-4D97-AF65-F5344CB8AC3E}">
        <p14:creationId xmlns:p14="http://schemas.microsoft.com/office/powerpoint/2010/main" xmlns="" val="1962969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Style Question</a:t>
            </a:r>
            <a:endParaRPr lang="en-GB" dirty="0"/>
          </a:p>
        </p:txBody>
      </p:sp>
      <p:sp>
        <p:nvSpPr>
          <p:cNvPr id="3" name="Content Placeholder 2"/>
          <p:cNvSpPr>
            <a:spLocks noGrp="1"/>
          </p:cNvSpPr>
          <p:nvPr>
            <p:ph idx="1"/>
          </p:nvPr>
        </p:nvSpPr>
        <p:spPr/>
        <p:txBody>
          <a:bodyPr/>
          <a:lstStyle/>
          <a:p>
            <a:r>
              <a:rPr lang="en-GB" dirty="0" smtClean="0"/>
              <a:t>For a developed city you have studied explain </a:t>
            </a:r>
            <a:r>
              <a:rPr lang="en-GB" dirty="0"/>
              <a:t>the management of </a:t>
            </a:r>
            <a:r>
              <a:rPr lang="en-GB" dirty="0" smtClean="0"/>
              <a:t>transport.</a:t>
            </a:r>
          </a:p>
          <a:p>
            <a:pPr marL="0" indent="0" algn="r">
              <a:buNone/>
            </a:pPr>
            <a:r>
              <a:rPr lang="en-GB" dirty="0"/>
              <a:t>5</a:t>
            </a:r>
            <a:endParaRPr lang="en-GB" dirty="0" smtClean="0"/>
          </a:p>
          <a:p>
            <a:endParaRPr lang="en-GB" dirty="0"/>
          </a:p>
          <a:p>
            <a:r>
              <a:rPr lang="en-GB" dirty="0" smtClean="0"/>
              <a:t>For a city in the </a:t>
            </a:r>
            <a:r>
              <a:rPr lang="en-GB" dirty="0"/>
              <a:t>developing world explain the management of </a:t>
            </a:r>
            <a:r>
              <a:rPr lang="en-GB" dirty="0" smtClean="0"/>
              <a:t>transport.</a:t>
            </a:r>
          </a:p>
          <a:p>
            <a:pPr marL="0" indent="0" algn="r">
              <a:buNone/>
            </a:pPr>
            <a:r>
              <a:rPr lang="en-GB" dirty="0"/>
              <a:t>5</a:t>
            </a:r>
          </a:p>
        </p:txBody>
      </p:sp>
    </p:spTree>
    <p:extLst>
      <p:ext uri="{BB962C8B-B14F-4D97-AF65-F5344CB8AC3E}">
        <p14:creationId xmlns:p14="http://schemas.microsoft.com/office/powerpoint/2010/main" xmlns="" val="347629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03"/>
            <a:ext cx="8229600" cy="744201"/>
          </a:xfrm>
        </p:spPr>
        <p:txBody>
          <a:bodyPr>
            <a:normAutofit fontScale="90000"/>
          </a:bodyPr>
          <a:lstStyle/>
          <a:p>
            <a:r>
              <a:rPr lang="en-GB" dirty="0" smtClean="0"/>
              <a:t>Transport Research</a:t>
            </a:r>
            <a:endParaRPr lang="en-GB" dirty="0"/>
          </a:p>
        </p:txBody>
      </p:sp>
      <p:sp>
        <p:nvSpPr>
          <p:cNvPr id="3" name="Content Placeholder 2"/>
          <p:cNvSpPr>
            <a:spLocks noGrp="1"/>
          </p:cNvSpPr>
          <p:nvPr>
            <p:ph idx="1"/>
          </p:nvPr>
        </p:nvSpPr>
        <p:spPr>
          <a:xfrm>
            <a:off x="251520" y="692696"/>
            <a:ext cx="8784976" cy="5976664"/>
          </a:xfrm>
        </p:spPr>
        <p:txBody>
          <a:bodyPr>
            <a:noAutofit/>
          </a:bodyPr>
          <a:lstStyle/>
          <a:p>
            <a:pPr marL="0" indent="0" eaLnBrk="0" fontAlgn="base" hangingPunct="0">
              <a:buNone/>
            </a:pPr>
            <a:r>
              <a:rPr lang="en-GB" sz="1400" dirty="0" smtClean="0">
                <a:solidFill>
                  <a:srgbClr val="00FFFF"/>
                </a:solidFill>
              </a:rPr>
              <a:t>Research </a:t>
            </a:r>
            <a:r>
              <a:rPr lang="en-GB" sz="1400" dirty="0">
                <a:solidFill>
                  <a:srgbClr val="00FFFF"/>
                </a:solidFill>
              </a:rPr>
              <a:t>transport developments in Edinburgh and Mumbai.</a:t>
            </a:r>
          </a:p>
          <a:p>
            <a:pPr marL="0" indent="0" eaLnBrk="0" fontAlgn="base" hangingPunct="0">
              <a:buNone/>
            </a:pPr>
            <a:r>
              <a:rPr lang="en-GB" sz="1400" b="1" dirty="0">
                <a:solidFill>
                  <a:srgbClr val="00FFFF"/>
                </a:solidFill>
              </a:rPr>
              <a:t> </a:t>
            </a:r>
            <a:r>
              <a:rPr lang="en-GB" sz="1400" dirty="0" smtClean="0">
                <a:solidFill>
                  <a:srgbClr val="00FFFF"/>
                </a:solidFill>
              </a:rPr>
              <a:t>To </a:t>
            </a:r>
            <a:r>
              <a:rPr lang="en-GB" sz="1400" dirty="0">
                <a:solidFill>
                  <a:srgbClr val="00FFFF"/>
                </a:solidFill>
              </a:rPr>
              <a:t>do this you will have to:</a:t>
            </a:r>
          </a:p>
          <a:p>
            <a:pPr lvl="1"/>
            <a:r>
              <a:rPr lang="en-GB" sz="1400" dirty="0">
                <a:solidFill>
                  <a:srgbClr val="00FFFF"/>
                </a:solidFill>
              </a:rPr>
              <a:t>Identify at least two suitable sources of geographical information.</a:t>
            </a:r>
          </a:p>
          <a:p>
            <a:pPr lvl="1"/>
            <a:r>
              <a:rPr lang="en-GB" sz="1400" dirty="0">
                <a:solidFill>
                  <a:srgbClr val="00FFFF"/>
                </a:solidFill>
              </a:rPr>
              <a:t>Collect relevant geographical information on transport in Edinburgh and Mumbai using at least two gathering techniques. </a:t>
            </a:r>
          </a:p>
          <a:p>
            <a:pPr lvl="1"/>
            <a:r>
              <a:rPr lang="en-GB" sz="1400" dirty="0">
                <a:solidFill>
                  <a:srgbClr val="00FFFF"/>
                </a:solidFill>
              </a:rPr>
              <a:t>Process the information you have collected using at least two geographical techniques.</a:t>
            </a:r>
          </a:p>
          <a:p>
            <a:pPr lvl="1"/>
            <a:r>
              <a:rPr lang="en-GB" sz="1400" dirty="0">
                <a:solidFill>
                  <a:srgbClr val="00FFFF"/>
                </a:solidFill>
              </a:rPr>
              <a:t>Analyse the geographical information to clearly show at least two differences in transport development in Edinburgh and </a:t>
            </a:r>
            <a:r>
              <a:rPr lang="en-GB" sz="1400" dirty="0" smtClean="0">
                <a:solidFill>
                  <a:srgbClr val="00FFFF"/>
                </a:solidFill>
              </a:rPr>
              <a:t>Mumbai.</a:t>
            </a:r>
          </a:p>
          <a:p>
            <a:pPr marL="457200" lvl="1" indent="0" algn="ctr">
              <a:buNone/>
            </a:pPr>
            <a:r>
              <a:rPr lang="en-GB" sz="1800" b="1" u="sng" dirty="0" smtClean="0">
                <a:solidFill>
                  <a:srgbClr val="00FFFF"/>
                </a:solidFill>
              </a:rPr>
              <a:t>Example</a:t>
            </a:r>
            <a:endParaRPr lang="en-GB" sz="1800" b="1" u="sng" dirty="0">
              <a:solidFill>
                <a:srgbClr val="00FFFF"/>
              </a:solidFill>
            </a:endParaRPr>
          </a:p>
          <a:p>
            <a:pPr marL="0" indent="0">
              <a:buNone/>
            </a:pPr>
            <a:r>
              <a:rPr lang="en-GB" sz="1800" i="1" dirty="0">
                <a:solidFill>
                  <a:srgbClr val="00FFFF"/>
                </a:solidFill>
              </a:rPr>
              <a:t>I have chosen to use an article from the BBC news website about a new traffic management system in Mumbai as it is a reliable and accepted source of news. I have also chosen to do fieldwork by visiting the park-and-ride at </a:t>
            </a:r>
            <a:r>
              <a:rPr lang="en-GB" sz="1800" i="1" dirty="0" err="1">
                <a:solidFill>
                  <a:srgbClr val="00FFFF"/>
                </a:solidFill>
              </a:rPr>
              <a:t>Inverkeithing</a:t>
            </a:r>
            <a:r>
              <a:rPr lang="en-GB" sz="1800" i="1" dirty="0">
                <a:solidFill>
                  <a:srgbClr val="00FFFF"/>
                </a:solidFill>
              </a:rPr>
              <a:t> to see how successful it is in easing congestion into the city from the North. (AS 1.1)</a:t>
            </a:r>
            <a:endParaRPr lang="en-GB" sz="1800" dirty="0">
              <a:solidFill>
                <a:srgbClr val="00FFFF"/>
              </a:solidFill>
            </a:endParaRPr>
          </a:p>
          <a:p>
            <a:pPr marL="0" indent="0">
              <a:buNone/>
            </a:pPr>
            <a:r>
              <a:rPr lang="en-GB" sz="1800" dirty="0">
                <a:solidFill>
                  <a:srgbClr val="00FFFF"/>
                </a:solidFill>
              </a:rPr>
              <a:t>In meeting AS 1.2 and 1.3, </a:t>
            </a:r>
            <a:r>
              <a:rPr lang="en-GB" sz="1800" dirty="0" smtClean="0">
                <a:solidFill>
                  <a:srgbClr val="00FFFF"/>
                </a:solidFill>
              </a:rPr>
              <a:t>you </a:t>
            </a:r>
            <a:r>
              <a:rPr lang="en-GB" sz="1800" dirty="0">
                <a:solidFill>
                  <a:srgbClr val="00FFFF"/>
                </a:solidFill>
              </a:rPr>
              <a:t>could create a table/pie chart of a transport survey showing, for example, the variety and number of vehicles in a given period. </a:t>
            </a:r>
          </a:p>
          <a:p>
            <a:pPr marL="0" indent="0">
              <a:buNone/>
            </a:pPr>
            <a:r>
              <a:rPr lang="en-GB" sz="1800" dirty="0" smtClean="0">
                <a:solidFill>
                  <a:srgbClr val="00FFFF"/>
                </a:solidFill>
              </a:rPr>
              <a:t>The </a:t>
            </a:r>
            <a:r>
              <a:rPr lang="en-GB" sz="1800" dirty="0">
                <a:solidFill>
                  <a:srgbClr val="00FFFF"/>
                </a:solidFill>
              </a:rPr>
              <a:t>other data form could be a table, with information taken from the website, showing the variety of transport options in Mumbai — cars, rickshaws, bullock/ox carts, buses, taxis, bikes, lorries</a:t>
            </a:r>
            <a:r>
              <a:rPr lang="en-GB" sz="1800" dirty="0" smtClean="0">
                <a:solidFill>
                  <a:srgbClr val="00FFFF"/>
                </a:solidFill>
              </a:rPr>
              <a:t>.</a:t>
            </a:r>
            <a:endParaRPr lang="en-GB" sz="1800" dirty="0">
              <a:solidFill>
                <a:srgbClr val="00FFFF"/>
              </a:solidFill>
            </a:endParaRPr>
          </a:p>
        </p:txBody>
      </p:sp>
    </p:spTree>
    <p:extLst>
      <p:ext uri="{BB962C8B-B14F-4D97-AF65-F5344CB8AC3E}">
        <p14:creationId xmlns:p14="http://schemas.microsoft.com/office/powerpoint/2010/main" xmlns="" val="2577716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Sample Response</a:t>
            </a:r>
            <a:endParaRPr lang="en-GB" dirty="0">
              <a:solidFill>
                <a:srgbClr val="00FFFF"/>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i="1" dirty="0">
                <a:solidFill>
                  <a:srgbClr val="00FFFF"/>
                </a:solidFill>
              </a:rPr>
              <a:t>Mumbai and Edinburgh have adopted different approaches to transport developments</a:t>
            </a:r>
            <a:r>
              <a:rPr lang="en-GB" i="1" dirty="0" smtClean="0">
                <a:solidFill>
                  <a:srgbClr val="00FFFF"/>
                </a:solidFill>
              </a:rPr>
              <a:t>.</a:t>
            </a:r>
            <a:r>
              <a:rPr lang="en-GB" i="1" dirty="0">
                <a:solidFill>
                  <a:srgbClr val="00FFFF"/>
                </a:solidFill>
              </a:rPr>
              <a:t> </a:t>
            </a:r>
            <a:endParaRPr lang="en-GB" dirty="0">
              <a:solidFill>
                <a:srgbClr val="00FFFF"/>
              </a:solidFill>
            </a:endParaRPr>
          </a:p>
          <a:p>
            <a:pPr marL="0" indent="0">
              <a:buNone/>
            </a:pPr>
            <a:r>
              <a:rPr lang="en-GB" i="1" dirty="0">
                <a:solidFill>
                  <a:srgbClr val="00FFFF"/>
                </a:solidFill>
              </a:rPr>
              <a:t>Edinburgh has a planned transport infrastructure including park-and-ride facilities, bus lanes and bike lanes. The city has spent a great deal of time and money developing a tram system. This is part of an overall strategy to cut traffic congestion in the city and make moving about the city more efficient. </a:t>
            </a:r>
            <a:endParaRPr lang="en-GB" dirty="0">
              <a:solidFill>
                <a:srgbClr val="00FFFF"/>
              </a:solidFill>
            </a:endParaRPr>
          </a:p>
          <a:p>
            <a:pPr marL="0" indent="0">
              <a:buNone/>
            </a:pPr>
            <a:r>
              <a:rPr lang="en-GB" i="1" dirty="0">
                <a:solidFill>
                  <a:srgbClr val="00FFFF"/>
                </a:solidFill>
              </a:rPr>
              <a:t>Mumbai has also attempted to plan for traffic management. It does have a very new traffic-light management system to control traffic jams but traffic problems persist. Although 90% of commuters travel by public transport, it is very crowded and there is a growth of car users in the middle class who have the money to pay for a car so moving about the city is becoming more difficult. </a:t>
            </a:r>
            <a:endParaRPr lang="en-GB" dirty="0">
              <a:solidFill>
                <a:srgbClr val="00FFFF"/>
              </a:solidFill>
            </a:endParaRPr>
          </a:p>
        </p:txBody>
      </p:sp>
    </p:spTree>
    <p:extLst>
      <p:ext uri="{BB962C8B-B14F-4D97-AF65-F5344CB8AC3E}">
        <p14:creationId xmlns:p14="http://schemas.microsoft.com/office/powerpoint/2010/main" xmlns="" val="401420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229600" cy="1143000"/>
          </a:xfrm>
        </p:spPr>
        <p:txBody>
          <a:bodyPr/>
          <a:lstStyle/>
          <a:p>
            <a:r>
              <a:rPr lang="en-GB" dirty="0" smtClean="0"/>
              <a:t>Leith</a:t>
            </a:r>
            <a:endParaRPr lang="en-GB" dirty="0"/>
          </a:p>
        </p:txBody>
      </p:sp>
    </p:spTree>
    <p:extLst>
      <p:ext uri="{BB962C8B-B14F-4D97-AF65-F5344CB8AC3E}">
        <p14:creationId xmlns:p14="http://schemas.microsoft.com/office/powerpoint/2010/main" xmlns="" val="2186132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LEITH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1268413"/>
            <a:ext cx="6265863" cy="539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5"/>
          <p:cNvSpPr>
            <a:spLocks noChangeArrowheads="1"/>
          </p:cNvSpPr>
          <p:nvPr/>
        </p:nvSpPr>
        <p:spPr bwMode="auto">
          <a:xfrm>
            <a:off x="5364088" y="10910"/>
            <a:ext cx="3703266"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sz="4000" dirty="0">
                <a:solidFill>
                  <a:srgbClr val="00FFFF"/>
                </a:solidFill>
                <a:latin typeface="Comic Sans MS" pitchFamily="66" charset="0"/>
              </a:rPr>
              <a:t>The Inner City:</a:t>
            </a:r>
            <a:br>
              <a:rPr lang="en-GB" sz="4000" dirty="0">
                <a:solidFill>
                  <a:srgbClr val="00FFFF"/>
                </a:solidFill>
                <a:latin typeface="Comic Sans MS" pitchFamily="66" charset="0"/>
              </a:rPr>
            </a:br>
            <a:r>
              <a:rPr lang="en-GB" sz="4000" b="1" dirty="0">
                <a:solidFill>
                  <a:srgbClr val="00FFFF"/>
                </a:solidFill>
                <a:latin typeface="Comic Sans MS" pitchFamily="66" charset="0"/>
              </a:rPr>
              <a:t>Leith</a:t>
            </a:r>
            <a:endParaRPr lang="en-US" sz="4000" b="1" dirty="0">
              <a:solidFill>
                <a:srgbClr val="00FFFF"/>
              </a:solidFill>
              <a:latin typeface="Comic Sans MS" pitchFamily="66" charset="0"/>
            </a:endParaRPr>
          </a:p>
        </p:txBody>
      </p:sp>
    </p:spTree>
    <p:extLst>
      <p:ext uri="{BB962C8B-B14F-4D97-AF65-F5344CB8AC3E}">
        <p14:creationId xmlns:p14="http://schemas.microsoft.com/office/powerpoint/2010/main" xmlns="" val="12758172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1"/>
          </p:nvPr>
        </p:nvSpPr>
        <p:spPr>
          <a:xfrm>
            <a:off x="250825" y="333375"/>
            <a:ext cx="4249738" cy="6335713"/>
          </a:xfrm>
          <a:solidFill>
            <a:srgbClr val="66FF33"/>
          </a:solidFill>
        </p:spPr>
        <p:txBody>
          <a:bodyPr/>
          <a:lstStyle/>
          <a:p>
            <a:pPr algn="ctr" eaLnBrk="1" hangingPunct="1">
              <a:lnSpc>
                <a:spcPct val="80000"/>
              </a:lnSpc>
              <a:buFontTx/>
              <a:buNone/>
            </a:pPr>
            <a:r>
              <a:rPr lang="en-GB" sz="2000" b="1" u="sng" dirty="0" smtClean="0"/>
              <a:t>Historical Leith</a:t>
            </a:r>
          </a:p>
          <a:p>
            <a:pPr algn="ctr" eaLnBrk="1" hangingPunct="1">
              <a:lnSpc>
                <a:spcPct val="80000"/>
              </a:lnSpc>
              <a:buFontTx/>
              <a:buNone/>
            </a:pPr>
            <a:endParaRPr lang="en-GB" sz="2000" b="1" u="sng" dirty="0" smtClean="0"/>
          </a:p>
          <a:p>
            <a:pPr eaLnBrk="1" hangingPunct="1">
              <a:lnSpc>
                <a:spcPct val="80000"/>
              </a:lnSpc>
            </a:pPr>
            <a:r>
              <a:rPr lang="en-GB" sz="2000" dirty="0" smtClean="0"/>
              <a:t>Leith used to be a busy port</a:t>
            </a:r>
          </a:p>
          <a:p>
            <a:pPr eaLnBrk="1" hangingPunct="1">
              <a:lnSpc>
                <a:spcPct val="80000"/>
              </a:lnSpc>
              <a:buFontTx/>
              <a:buNone/>
            </a:pPr>
            <a:endParaRPr lang="en-GB" sz="2000" dirty="0" smtClean="0"/>
          </a:p>
          <a:p>
            <a:pPr eaLnBrk="1" hangingPunct="1">
              <a:lnSpc>
                <a:spcPct val="80000"/>
              </a:lnSpc>
            </a:pPr>
            <a:r>
              <a:rPr lang="en-GB" sz="2000" dirty="0" smtClean="0"/>
              <a:t>Trade with UK and rest of Europe</a:t>
            </a:r>
          </a:p>
          <a:p>
            <a:pPr eaLnBrk="1" hangingPunct="1">
              <a:lnSpc>
                <a:spcPct val="80000"/>
              </a:lnSpc>
              <a:buFontTx/>
              <a:buNone/>
            </a:pPr>
            <a:endParaRPr lang="en-GB" sz="2000" dirty="0" smtClean="0"/>
          </a:p>
          <a:p>
            <a:pPr eaLnBrk="1" hangingPunct="1">
              <a:lnSpc>
                <a:spcPct val="80000"/>
              </a:lnSpc>
            </a:pPr>
            <a:r>
              <a:rPr lang="en-GB" sz="2000" dirty="0" smtClean="0"/>
              <a:t>Whisky and sugar warehouses</a:t>
            </a:r>
          </a:p>
          <a:p>
            <a:pPr eaLnBrk="1" hangingPunct="1">
              <a:lnSpc>
                <a:spcPct val="80000"/>
              </a:lnSpc>
              <a:buFontTx/>
              <a:buNone/>
            </a:pPr>
            <a:endParaRPr lang="en-GB" sz="2000" dirty="0" smtClean="0"/>
          </a:p>
          <a:p>
            <a:pPr eaLnBrk="1" hangingPunct="1">
              <a:lnSpc>
                <a:spcPct val="80000"/>
              </a:lnSpc>
            </a:pPr>
            <a:r>
              <a:rPr lang="en-GB" sz="2000" dirty="0" smtClean="0"/>
              <a:t>Fertilisers</a:t>
            </a:r>
          </a:p>
          <a:p>
            <a:pPr eaLnBrk="1" hangingPunct="1">
              <a:lnSpc>
                <a:spcPct val="80000"/>
              </a:lnSpc>
              <a:buFontTx/>
              <a:buNone/>
            </a:pPr>
            <a:endParaRPr lang="en-GB" sz="2000" dirty="0" smtClean="0"/>
          </a:p>
          <a:p>
            <a:pPr eaLnBrk="1" hangingPunct="1">
              <a:lnSpc>
                <a:spcPct val="80000"/>
              </a:lnSpc>
            </a:pPr>
            <a:r>
              <a:rPr lang="en-GB" sz="2000" dirty="0" smtClean="0"/>
              <a:t>Lots of people employed there</a:t>
            </a:r>
          </a:p>
          <a:p>
            <a:pPr eaLnBrk="1" hangingPunct="1">
              <a:lnSpc>
                <a:spcPct val="80000"/>
              </a:lnSpc>
              <a:buFontTx/>
              <a:buNone/>
            </a:pPr>
            <a:endParaRPr lang="en-GB" sz="2000" dirty="0" smtClean="0"/>
          </a:p>
          <a:p>
            <a:pPr eaLnBrk="1" hangingPunct="1">
              <a:lnSpc>
                <a:spcPct val="80000"/>
              </a:lnSpc>
            </a:pPr>
            <a:r>
              <a:rPr lang="en-GB" sz="2000" dirty="0" smtClean="0"/>
              <a:t>Many goods transported by railways and canals</a:t>
            </a:r>
          </a:p>
          <a:p>
            <a:pPr eaLnBrk="1" hangingPunct="1">
              <a:lnSpc>
                <a:spcPct val="80000"/>
              </a:lnSpc>
              <a:buFontTx/>
              <a:buNone/>
            </a:pPr>
            <a:endParaRPr lang="en-GB" sz="2000" dirty="0" smtClean="0"/>
          </a:p>
          <a:p>
            <a:pPr eaLnBrk="1" hangingPunct="1">
              <a:lnSpc>
                <a:spcPct val="80000"/>
              </a:lnSpc>
            </a:pPr>
            <a:r>
              <a:rPr lang="en-GB" sz="2000" dirty="0" smtClean="0"/>
              <a:t>Shipbuilding</a:t>
            </a:r>
          </a:p>
          <a:p>
            <a:pPr eaLnBrk="1" hangingPunct="1">
              <a:lnSpc>
                <a:spcPct val="80000"/>
              </a:lnSpc>
            </a:pPr>
            <a:endParaRPr lang="en-GB" sz="2000" dirty="0" smtClean="0"/>
          </a:p>
          <a:p>
            <a:pPr eaLnBrk="1" hangingPunct="1">
              <a:lnSpc>
                <a:spcPct val="80000"/>
              </a:lnSpc>
            </a:pPr>
            <a:endParaRPr lang="en-US" sz="2000" dirty="0" smtClean="0"/>
          </a:p>
        </p:txBody>
      </p:sp>
      <p:sp>
        <p:nvSpPr>
          <p:cNvPr id="46083" name="Rectangle 5"/>
          <p:cNvSpPr>
            <a:spLocks noGrp="1" noChangeArrowheads="1"/>
          </p:cNvSpPr>
          <p:nvPr>
            <p:ph type="body" sz="half" idx="2"/>
          </p:nvPr>
        </p:nvSpPr>
        <p:spPr>
          <a:xfrm>
            <a:off x="4648200" y="333375"/>
            <a:ext cx="4316413" cy="6335713"/>
          </a:xfrm>
          <a:solidFill>
            <a:srgbClr val="FFCCFF"/>
          </a:solidFill>
        </p:spPr>
        <p:txBody>
          <a:bodyPr/>
          <a:lstStyle/>
          <a:p>
            <a:pPr algn="ctr" eaLnBrk="1" hangingPunct="1">
              <a:lnSpc>
                <a:spcPct val="80000"/>
              </a:lnSpc>
              <a:buFontTx/>
              <a:buNone/>
            </a:pPr>
            <a:r>
              <a:rPr lang="cy-GB" sz="2000" b="1" u="sng" dirty="0" smtClean="0">
                <a:solidFill>
                  <a:srgbClr val="9900CC"/>
                </a:solidFill>
              </a:rPr>
              <a:t>Pre-Change Leith</a:t>
            </a:r>
          </a:p>
          <a:p>
            <a:pPr algn="ctr" eaLnBrk="1" hangingPunct="1">
              <a:lnSpc>
                <a:spcPct val="80000"/>
              </a:lnSpc>
              <a:buFontTx/>
              <a:buNone/>
            </a:pPr>
            <a:endParaRPr lang="cy-GB" sz="2000" b="1" u="sng" dirty="0" smtClean="0">
              <a:solidFill>
                <a:srgbClr val="9900CC"/>
              </a:solidFill>
            </a:endParaRPr>
          </a:p>
          <a:p>
            <a:pPr eaLnBrk="1" hangingPunct="1">
              <a:lnSpc>
                <a:spcPct val="80000"/>
              </a:lnSpc>
            </a:pPr>
            <a:r>
              <a:rPr lang="cy-GB" sz="2000" dirty="0" smtClean="0">
                <a:solidFill>
                  <a:srgbClr val="9900CC"/>
                </a:solidFill>
              </a:rPr>
              <a:t>Port trade declined</a:t>
            </a:r>
          </a:p>
          <a:p>
            <a:pPr eaLnBrk="1" hangingPunct="1">
              <a:lnSpc>
                <a:spcPct val="80000"/>
              </a:lnSpc>
              <a:buFontTx/>
              <a:buNone/>
            </a:pPr>
            <a:endParaRPr lang="cy-GB" sz="2000" dirty="0" smtClean="0">
              <a:solidFill>
                <a:srgbClr val="9900CC"/>
              </a:solidFill>
            </a:endParaRPr>
          </a:p>
          <a:p>
            <a:pPr eaLnBrk="1" hangingPunct="1">
              <a:lnSpc>
                <a:spcPct val="80000"/>
              </a:lnSpc>
            </a:pPr>
            <a:r>
              <a:rPr lang="cy-GB" sz="2000" dirty="0" smtClean="0">
                <a:solidFill>
                  <a:srgbClr val="9900CC"/>
                </a:solidFill>
              </a:rPr>
              <a:t>Loss of many industries</a:t>
            </a:r>
          </a:p>
          <a:p>
            <a:pPr lvl="1" eaLnBrk="1" hangingPunct="1">
              <a:lnSpc>
                <a:spcPct val="80000"/>
              </a:lnSpc>
            </a:pPr>
            <a:r>
              <a:rPr lang="cy-GB" sz="1800" dirty="0" smtClean="0">
                <a:solidFill>
                  <a:srgbClr val="9900CC"/>
                </a:solidFill>
              </a:rPr>
              <a:t>e.g shipbuilding; fertilisers; distilling.</a:t>
            </a:r>
          </a:p>
          <a:p>
            <a:pPr lvl="1" eaLnBrk="1" hangingPunct="1">
              <a:lnSpc>
                <a:spcPct val="80000"/>
              </a:lnSpc>
              <a:buFontTx/>
              <a:buNone/>
            </a:pPr>
            <a:endParaRPr lang="cy-GB" sz="1800" dirty="0" smtClean="0">
              <a:solidFill>
                <a:srgbClr val="9900CC"/>
              </a:solidFill>
            </a:endParaRPr>
          </a:p>
          <a:p>
            <a:pPr eaLnBrk="1" hangingPunct="1">
              <a:lnSpc>
                <a:spcPct val="80000"/>
              </a:lnSpc>
            </a:pPr>
            <a:r>
              <a:rPr lang="cy-GB" sz="2000" dirty="0" smtClean="0">
                <a:solidFill>
                  <a:srgbClr val="9900CC"/>
                </a:solidFill>
              </a:rPr>
              <a:t>Lots of derelict land + derelict buildings.</a:t>
            </a:r>
          </a:p>
          <a:p>
            <a:pPr eaLnBrk="1" hangingPunct="1">
              <a:lnSpc>
                <a:spcPct val="80000"/>
              </a:lnSpc>
              <a:buFontTx/>
              <a:buNone/>
            </a:pPr>
            <a:endParaRPr lang="cy-GB" sz="2000" dirty="0" smtClean="0">
              <a:solidFill>
                <a:srgbClr val="9900CC"/>
              </a:solidFill>
            </a:endParaRPr>
          </a:p>
          <a:p>
            <a:pPr eaLnBrk="1" hangingPunct="1">
              <a:lnSpc>
                <a:spcPct val="80000"/>
              </a:lnSpc>
            </a:pPr>
            <a:r>
              <a:rPr lang="cy-GB" sz="2000" dirty="0" smtClean="0">
                <a:solidFill>
                  <a:srgbClr val="9900CC"/>
                </a:solidFill>
              </a:rPr>
              <a:t>Many substandard houses.</a:t>
            </a:r>
          </a:p>
          <a:p>
            <a:pPr eaLnBrk="1" hangingPunct="1">
              <a:lnSpc>
                <a:spcPct val="80000"/>
              </a:lnSpc>
              <a:buFontTx/>
              <a:buNone/>
            </a:pPr>
            <a:endParaRPr lang="cy-GB" sz="2000" dirty="0" smtClean="0">
              <a:solidFill>
                <a:srgbClr val="9900CC"/>
              </a:solidFill>
            </a:endParaRPr>
          </a:p>
          <a:p>
            <a:pPr eaLnBrk="1" hangingPunct="1">
              <a:lnSpc>
                <a:spcPct val="80000"/>
              </a:lnSpc>
            </a:pPr>
            <a:r>
              <a:rPr lang="cy-GB" sz="2000" dirty="0" smtClean="0">
                <a:solidFill>
                  <a:srgbClr val="9900CC"/>
                </a:solidFill>
              </a:rPr>
              <a:t>Many empty buldings.</a:t>
            </a:r>
          </a:p>
          <a:p>
            <a:pPr eaLnBrk="1" hangingPunct="1">
              <a:lnSpc>
                <a:spcPct val="80000"/>
              </a:lnSpc>
              <a:buFontTx/>
              <a:buNone/>
            </a:pPr>
            <a:endParaRPr lang="cy-GB" sz="2000" dirty="0" smtClean="0">
              <a:solidFill>
                <a:srgbClr val="9900CC"/>
              </a:solidFill>
            </a:endParaRPr>
          </a:p>
          <a:p>
            <a:pPr eaLnBrk="1" hangingPunct="1">
              <a:lnSpc>
                <a:spcPct val="80000"/>
              </a:lnSpc>
            </a:pPr>
            <a:r>
              <a:rPr lang="cy-GB" sz="2000" dirty="0" smtClean="0">
                <a:solidFill>
                  <a:srgbClr val="9900CC"/>
                </a:solidFill>
              </a:rPr>
              <a:t>Limited shopping facilities.</a:t>
            </a:r>
          </a:p>
          <a:p>
            <a:pPr eaLnBrk="1" hangingPunct="1">
              <a:lnSpc>
                <a:spcPct val="80000"/>
              </a:lnSpc>
              <a:buFontTx/>
              <a:buNone/>
            </a:pPr>
            <a:endParaRPr lang="cy-GB" sz="2000" dirty="0" smtClean="0">
              <a:solidFill>
                <a:srgbClr val="9900CC"/>
              </a:solidFill>
            </a:endParaRPr>
          </a:p>
          <a:p>
            <a:pPr eaLnBrk="1" hangingPunct="1">
              <a:lnSpc>
                <a:spcPct val="80000"/>
              </a:lnSpc>
            </a:pPr>
            <a:r>
              <a:rPr lang="cy-GB" sz="2000" dirty="0" smtClean="0">
                <a:solidFill>
                  <a:srgbClr val="9900CC"/>
                </a:solidFill>
              </a:rPr>
              <a:t>A declining, and ageing population.</a:t>
            </a:r>
          </a:p>
          <a:p>
            <a:pPr eaLnBrk="1" hangingPunct="1">
              <a:lnSpc>
                <a:spcPct val="80000"/>
              </a:lnSpc>
              <a:buFontTx/>
              <a:buNone/>
            </a:pPr>
            <a:endParaRPr lang="cy-GB" sz="2000" dirty="0" smtClean="0">
              <a:solidFill>
                <a:srgbClr val="9900CC"/>
              </a:solidFill>
            </a:endParaRPr>
          </a:p>
          <a:p>
            <a:pPr eaLnBrk="1" hangingPunct="1">
              <a:lnSpc>
                <a:spcPct val="80000"/>
              </a:lnSpc>
            </a:pPr>
            <a:r>
              <a:rPr lang="cy-GB" sz="2000" dirty="0" smtClean="0">
                <a:solidFill>
                  <a:srgbClr val="9900CC"/>
                </a:solidFill>
              </a:rPr>
              <a:t>1960s tower blocks</a:t>
            </a:r>
            <a:endParaRPr lang="en-US" sz="2000" dirty="0" smtClean="0">
              <a:solidFill>
                <a:srgbClr val="9900CC"/>
              </a:solidFill>
            </a:endParaRPr>
          </a:p>
          <a:p>
            <a:pPr eaLnBrk="1" hangingPunct="1">
              <a:lnSpc>
                <a:spcPct val="80000"/>
              </a:lnSpc>
            </a:pPr>
            <a:endParaRPr lang="en-US" sz="2000" dirty="0" smtClean="0">
              <a:solidFill>
                <a:srgbClr val="9900CC"/>
              </a:solidFill>
            </a:endParaRPr>
          </a:p>
        </p:txBody>
      </p:sp>
      <p:pic>
        <p:nvPicPr>
          <p:cNvPr id="2050" name="Picture 2" descr="http://www.edinphoto.org.uk/0_street_r/0_street_views_-_shore_leith_dockers_demonstration_19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5157192"/>
            <a:ext cx="2354655" cy="15452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77782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2">
                                            <p:bg/>
                                          </p:spTgt>
                                        </p:tgtEl>
                                        <p:attrNameLst>
                                          <p:attrName>style.visibility</p:attrName>
                                        </p:attrNameLst>
                                      </p:cBhvr>
                                      <p:to>
                                        <p:strVal val="visible"/>
                                      </p:to>
                                    </p:set>
                                    <p:anim calcmode="lin" valueType="num">
                                      <p:cBhvr additive="base">
                                        <p:cTn id="7" dur="500" fill="hold"/>
                                        <p:tgtEl>
                                          <p:spTgt spid="4608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2">
                                            <p:txEl>
                                              <p:pRg st="0" end="0"/>
                                            </p:txEl>
                                          </p:spTgt>
                                        </p:tgtEl>
                                        <p:attrNameLst>
                                          <p:attrName>style.visibility</p:attrName>
                                        </p:attrNameLst>
                                      </p:cBhvr>
                                      <p:to>
                                        <p:strVal val="visible"/>
                                      </p:to>
                                    </p:set>
                                    <p:anim calcmode="lin" valueType="num">
                                      <p:cBhvr additive="base">
                                        <p:cTn id="13"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2">
                                            <p:txEl>
                                              <p:pRg st="2" end="2"/>
                                            </p:txEl>
                                          </p:spTgt>
                                        </p:tgtEl>
                                        <p:attrNameLst>
                                          <p:attrName>style.visibility</p:attrName>
                                        </p:attrNameLst>
                                      </p:cBhvr>
                                      <p:to>
                                        <p:strVal val="visible"/>
                                      </p:to>
                                    </p:set>
                                    <p:anim calcmode="lin" valueType="num">
                                      <p:cBhvr additive="base">
                                        <p:cTn id="19" dur="500" fill="hold"/>
                                        <p:tgtEl>
                                          <p:spTgt spid="460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2">
                                            <p:txEl>
                                              <p:pRg st="4" end="4"/>
                                            </p:txEl>
                                          </p:spTgt>
                                        </p:tgtEl>
                                        <p:attrNameLst>
                                          <p:attrName>style.visibility</p:attrName>
                                        </p:attrNameLst>
                                      </p:cBhvr>
                                      <p:to>
                                        <p:strVal val="visible"/>
                                      </p:to>
                                    </p:set>
                                    <p:anim calcmode="lin" valueType="num">
                                      <p:cBhvr additive="base">
                                        <p:cTn id="25" dur="500" fill="hold"/>
                                        <p:tgtEl>
                                          <p:spTgt spid="4608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2">
                                            <p:txEl>
                                              <p:pRg st="6" end="6"/>
                                            </p:txEl>
                                          </p:spTgt>
                                        </p:tgtEl>
                                        <p:attrNameLst>
                                          <p:attrName>style.visibility</p:attrName>
                                        </p:attrNameLst>
                                      </p:cBhvr>
                                      <p:to>
                                        <p:strVal val="visible"/>
                                      </p:to>
                                    </p:set>
                                    <p:anim calcmode="lin" valueType="num">
                                      <p:cBhvr additive="base">
                                        <p:cTn id="31" dur="500" fill="hold"/>
                                        <p:tgtEl>
                                          <p:spTgt spid="4608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082">
                                            <p:txEl>
                                              <p:pRg st="8" end="8"/>
                                            </p:txEl>
                                          </p:spTgt>
                                        </p:tgtEl>
                                        <p:attrNameLst>
                                          <p:attrName>style.visibility</p:attrName>
                                        </p:attrNameLst>
                                      </p:cBhvr>
                                      <p:to>
                                        <p:strVal val="visible"/>
                                      </p:to>
                                    </p:set>
                                    <p:anim calcmode="lin" valueType="num">
                                      <p:cBhvr additive="base">
                                        <p:cTn id="37" dur="500" fill="hold"/>
                                        <p:tgtEl>
                                          <p:spTgt spid="4608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082">
                                            <p:txEl>
                                              <p:pRg st="10" end="10"/>
                                            </p:txEl>
                                          </p:spTgt>
                                        </p:tgtEl>
                                        <p:attrNameLst>
                                          <p:attrName>style.visibility</p:attrName>
                                        </p:attrNameLst>
                                      </p:cBhvr>
                                      <p:to>
                                        <p:strVal val="visible"/>
                                      </p:to>
                                    </p:set>
                                    <p:anim calcmode="lin" valueType="num">
                                      <p:cBhvr additive="base">
                                        <p:cTn id="43" dur="500" fill="hold"/>
                                        <p:tgtEl>
                                          <p:spTgt spid="4608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08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6082">
                                            <p:txEl>
                                              <p:pRg st="12" end="12"/>
                                            </p:txEl>
                                          </p:spTgt>
                                        </p:tgtEl>
                                        <p:attrNameLst>
                                          <p:attrName>style.visibility</p:attrName>
                                        </p:attrNameLst>
                                      </p:cBhvr>
                                      <p:to>
                                        <p:strVal val="visible"/>
                                      </p:to>
                                    </p:set>
                                    <p:anim calcmode="lin" valueType="num">
                                      <p:cBhvr additive="base">
                                        <p:cTn id="49" dur="500" fill="hold"/>
                                        <p:tgtEl>
                                          <p:spTgt spid="4608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08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6082">
                                            <p:txEl>
                                              <p:pRg st="14" end="14"/>
                                            </p:txEl>
                                          </p:spTgt>
                                        </p:tgtEl>
                                        <p:attrNameLst>
                                          <p:attrName>style.visibility</p:attrName>
                                        </p:attrNameLst>
                                      </p:cBhvr>
                                      <p:to>
                                        <p:strVal val="visible"/>
                                      </p:to>
                                    </p:set>
                                    <p:anim calcmode="lin" valueType="num">
                                      <p:cBhvr additive="base">
                                        <p:cTn id="55" dur="500" fill="hold"/>
                                        <p:tgtEl>
                                          <p:spTgt spid="46082">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08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083">
                                            <p:bg/>
                                          </p:spTgt>
                                        </p:tgtEl>
                                        <p:attrNameLst>
                                          <p:attrName>style.visibility</p:attrName>
                                        </p:attrNameLst>
                                      </p:cBhvr>
                                      <p:to>
                                        <p:strVal val="visible"/>
                                      </p:to>
                                    </p:set>
                                    <p:anim calcmode="lin" valueType="num">
                                      <p:cBhvr additive="base">
                                        <p:cTn id="61" dur="500" fill="hold"/>
                                        <p:tgtEl>
                                          <p:spTgt spid="46083">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46083">
                                            <p:bg/>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6083">
                                            <p:txEl>
                                              <p:pRg st="0" end="0"/>
                                            </p:txEl>
                                          </p:spTgt>
                                        </p:tgtEl>
                                        <p:attrNameLst>
                                          <p:attrName>style.visibility</p:attrName>
                                        </p:attrNameLst>
                                      </p:cBhvr>
                                      <p:to>
                                        <p:strVal val="visible"/>
                                      </p:to>
                                    </p:set>
                                    <p:anim calcmode="lin" valueType="num">
                                      <p:cBhvr additive="base">
                                        <p:cTn id="6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6083">
                                            <p:txEl>
                                              <p:pRg st="2" end="2"/>
                                            </p:txEl>
                                          </p:spTgt>
                                        </p:tgtEl>
                                        <p:attrNameLst>
                                          <p:attrName>style.visibility</p:attrName>
                                        </p:attrNameLst>
                                      </p:cBhvr>
                                      <p:to>
                                        <p:strVal val="visible"/>
                                      </p:to>
                                    </p:set>
                                    <p:anim calcmode="lin" valueType="num">
                                      <p:cBhvr additive="base">
                                        <p:cTn id="73"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6083">
                                            <p:txEl>
                                              <p:pRg st="4" end="4"/>
                                            </p:txEl>
                                          </p:spTgt>
                                        </p:tgtEl>
                                        <p:attrNameLst>
                                          <p:attrName>style.visibility</p:attrName>
                                        </p:attrNameLst>
                                      </p:cBhvr>
                                      <p:to>
                                        <p:strVal val="visible"/>
                                      </p:to>
                                    </p:set>
                                    <p:anim calcmode="lin" valueType="num">
                                      <p:cBhvr additive="base">
                                        <p:cTn id="79"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6083">
                                            <p:txEl>
                                              <p:pRg st="5" end="5"/>
                                            </p:txEl>
                                          </p:spTgt>
                                        </p:tgtEl>
                                        <p:attrNameLst>
                                          <p:attrName>style.visibility</p:attrName>
                                        </p:attrNameLst>
                                      </p:cBhvr>
                                      <p:to>
                                        <p:strVal val="visible"/>
                                      </p:to>
                                    </p:set>
                                    <p:anim calcmode="lin" valueType="num">
                                      <p:cBhvr additive="base">
                                        <p:cTn id="83"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6083">
                                            <p:txEl>
                                              <p:pRg st="7" end="7"/>
                                            </p:txEl>
                                          </p:spTgt>
                                        </p:tgtEl>
                                        <p:attrNameLst>
                                          <p:attrName>style.visibility</p:attrName>
                                        </p:attrNameLst>
                                      </p:cBhvr>
                                      <p:to>
                                        <p:strVal val="visible"/>
                                      </p:to>
                                    </p:set>
                                    <p:anim calcmode="lin" valueType="num">
                                      <p:cBhvr additive="base">
                                        <p:cTn id="89"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6083">
                                            <p:txEl>
                                              <p:pRg st="9" end="9"/>
                                            </p:txEl>
                                          </p:spTgt>
                                        </p:tgtEl>
                                        <p:attrNameLst>
                                          <p:attrName>style.visibility</p:attrName>
                                        </p:attrNameLst>
                                      </p:cBhvr>
                                      <p:to>
                                        <p:strVal val="visible"/>
                                      </p:to>
                                    </p:set>
                                    <p:anim calcmode="lin" valueType="num">
                                      <p:cBhvr additive="base">
                                        <p:cTn id="95" dur="5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60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6083">
                                            <p:txEl>
                                              <p:pRg st="11" end="11"/>
                                            </p:txEl>
                                          </p:spTgt>
                                        </p:tgtEl>
                                        <p:attrNameLst>
                                          <p:attrName>style.visibility</p:attrName>
                                        </p:attrNameLst>
                                      </p:cBhvr>
                                      <p:to>
                                        <p:strVal val="visible"/>
                                      </p:to>
                                    </p:set>
                                    <p:anim calcmode="lin" valueType="num">
                                      <p:cBhvr additive="base">
                                        <p:cTn id="101" dur="5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60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6083">
                                            <p:txEl>
                                              <p:pRg st="13" end="13"/>
                                            </p:txEl>
                                          </p:spTgt>
                                        </p:tgtEl>
                                        <p:attrNameLst>
                                          <p:attrName>style.visibility</p:attrName>
                                        </p:attrNameLst>
                                      </p:cBhvr>
                                      <p:to>
                                        <p:strVal val="visible"/>
                                      </p:to>
                                    </p:set>
                                    <p:anim calcmode="lin" valueType="num">
                                      <p:cBhvr additive="base">
                                        <p:cTn id="107" dur="500" fill="hold"/>
                                        <p:tgtEl>
                                          <p:spTgt spid="46083">
                                            <p:txEl>
                                              <p:pRg st="13" end="1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608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6083">
                                            <p:txEl>
                                              <p:pRg st="15" end="15"/>
                                            </p:txEl>
                                          </p:spTgt>
                                        </p:tgtEl>
                                        <p:attrNameLst>
                                          <p:attrName>style.visibility</p:attrName>
                                        </p:attrNameLst>
                                      </p:cBhvr>
                                      <p:to>
                                        <p:strVal val="visible"/>
                                      </p:to>
                                    </p:set>
                                    <p:anim calcmode="lin" valueType="num">
                                      <p:cBhvr additive="base">
                                        <p:cTn id="113" dur="500" fill="hold"/>
                                        <p:tgtEl>
                                          <p:spTgt spid="46083">
                                            <p:txEl>
                                              <p:pRg st="15" end="15"/>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4608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6083">
                                            <p:txEl>
                                              <p:pRg st="17" end="17"/>
                                            </p:txEl>
                                          </p:spTgt>
                                        </p:tgtEl>
                                        <p:attrNameLst>
                                          <p:attrName>style.visibility</p:attrName>
                                        </p:attrNameLst>
                                      </p:cBhvr>
                                      <p:to>
                                        <p:strVal val="visible"/>
                                      </p:to>
                                    </p:set>
                                    <p:anim calcmode="lin" valueType="num">
                                      <p:cBhvr additive="base">
                                        <p:cTn id="119" dur="500" fill="hold"/>
                                        <p:tgtEl>
                                          <p:spTgt spid="46083">
                                            <p:txEl>
                                              <p:pRg st="17" end="17"/>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608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nimBg="1"/>
      <p:bldP spid="4608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Housing Tenements</a:t>
            </a:r>
            <a:endParaRPr lang="en-GB" dirty="0">
              <a:solidFill>
                <a:srgbClr val="00FFFF"/>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00FFFF"/>
                </a:solidFill>
              </a:rPr>
              <a:t>Tenements were commonly built in many countries and particularly in cities such as Glasgow and Edinburgh. They are buildings designed for </a:t>
            </a:r>
            <a:r>
              <a:rPr lang="en-GB" b="1" dirty="0" smtClean="0">
                <a:solidFill>
                  <a:srgbClr val="00FFFF"/>
                </a:solidFill>
              </a:rPr>
              <a:t>multi-occupancy</a:t>
            </a:r>
            <a:r>
              <a:rPr lang="en-GB" dirty="0" smtClean="0">
                <a:solidFill>
                  <a:srgbClr val="00FFFF"/>
                </a:solidFill>
              </a:rPr>
              <a:t> and usually found in the </a:t>
            </a:r>
            <a:r>
              <a:rPr lang="en-GB" b="1" dirty="0" smtClean="0">
                <a:solidFill>
                  <a:srgbClr val="00FFFF"/>
                </a:solidFill>
              </a:rPr>
              <a:t>inner city </a:t>
            </a:r>
            <a:r>
              <a:rPr lang="en-GB" dirty="0" smtClean="0">
                <a:solidFill>
                  <a:srgbClr val="00FFFF"/>
                </a:solidFill>
              </a:rPr>
              <a:t>area. </a:t>
            </a:r>
          </a:p>
          <a:p>
            <a:pPr marL="0" indent="0">
              <a:buNone/>
            </a:pPr>
            <a:endParaRPr lang="en-GB" dirty="0" smtClean="0">
              <a:solidFill>
                <a:srgbClr val="00FFFF"/>
              </a:solidFill>
            </a:endParaRPr>
          </a:p>
          <a:p>
            <a:r>
              <a:rPr lang="en-GB" dirty="0" smtClean="0">
                <a:solidFill>
                  <a:srgbClr val="00FFFF"/>
                </a:solidFill>
              </a:rPr>
              <a:t>Tenements were originally associated with providing accommodation for the </a:t>
            </a:r>
            <a:r>
              <a:rPr lang="en-GB" b="1" dirty="0" smtClean="0">
                <a:solidFill>
                  <a:srgbClr val="00FFFF"/>
                </a:solidFill>
              </a:rPr>
              <a:t>less affluent </a:t>
            </a:r>
            <a:r>
              <a:rPr lang="en-GB" dirty="0" smtClean="0">
                <a:solidFill>
                  <a:srgbClr val="00FFFF"/>
                </a:solidFill>
              </a:rPr>
              <a:t>and were located </a:t>
            </a:r>
            <a:r>
              <a:rPr lang="en-GB" b="1" dirty="0" smtClean="0">
                <a:solidFill>
                  <a:srgbClr val="00FFFF"/>
                </a:solidFill>
              </a:rPr>
              <a:t>near factories </a:t>
            </a:r>
            <a:r>
              <a:rPr lang="en-GB" dirty="0" smtClean="0">
                <a:solidFill>
                  <a:srgbClr val="00FFFF"/>
                </a:solidFill>
              </a:rPr>
              <a:t>for workers.</a:t>
            </a:r>
            <a:endParaRPr lang="en-GB" dirty="0">
              <a:solidFill>
                <a:srgbClr val="00FFFF"/>
              </a:solidFill>
            </a:endParaRPr>
          </a:p>
        </p:txBody>
      </p:sp>
    </p:spTree>
    <p:extLst>
      <p:ext uri="{BB962C8B-B14F-4D97-AF65-F5344CB8AC3E}">
        <p14:creationId xmlns:p14="http://schemas.microsoft.com/office/powerpoint/2010/main" xmlns="" val="4666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graph taken in Edinburgh, 1965  -  Where is it?">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6247" y="622826"/>
            <a:ext cx="4464496" cy="61884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051720" y="29920"/>
            <a:ext cx="4867821" cy="646331"/>
          </a:xfrm>
          <a:prstGeom prst="rect">
            <a:avLst/>
          </a:prstGeom>
        </p:spPr>
        <p:txBody>
          <a:bodyPr wrap="square">
            <a:spAutoFit/>
          </a:bodyPr>
          <a:lstStyle/>
          <a:p>
            <a:pPr algn="ctr"/>
            <a:r>
              <a:rPr lang="en-GB" b="1" dirty="0" err="1">
                <a:solidFill>
                  <a:srgbClr val="00FFFF"/>
                </a:solidFill>
              </a:rPr>
              <a:t>Niddry</a:t>
            </a:r>
            <a:r>
              <a:rPr lang="en-GB" b="1" dirty="0">
                <a:solidFill>
                  <a:srgbClr val="00FFFF"/>
                </a:solidFill>
              </a:rPr>
              <a:t> Street </a:t>
            </a:r>
            <a:r>
              <a:rPr lang="en-GB" b="1" dirty="0" smtClean="0">
                <a:solidFill>
                  <a:srgbClr val="00FFFF"/>
                </a:solidFill>
              </a:rPr>
              <a:t>South, Edinburgh</a:t>
            </a:r>
          </a:p>
          <a:p>
            <a:pPr algn="ctr"/>
            <a:r>
              <a:rPr lang="en-GB" b="1" dirty="0" smtClean="0">
                <a:solidFill>
                  <a:srgbClr val="00FFFF"/>
                </a:solidFill>
              </a:rPr>
              <a:t>Typical features of Tenement Housing</a:t>
            </a:r>
            <a:endParaRPr lang="en-GB" dirty="0">
              <a:solidFill>
                <a:srgbClr val="00FFFF"/>
              </a:solidFill>
            </a:endParaRPr>
          </a:p>
        </p:txBody>
      </p:sp>
      <p:sp>
        <p:nvSpPr>
          <p:cNvPr id="5" name="TextBox 4"/>
          <p:cNvSpPr txBox="1"/>
          <p:nvPr/>
        </p:nvSpPr>
        <p:spPr>
          <a:xfrm>
            <a:off x="6804248" y="1197892"/>
            <a:ext cx="1440160" cy="646331"/>
          </a:xfrm>
          <a:prstGeom prst="rect">
            <a:avLst/>
          </a:prstGeom>
          <a:noFill/>
        </p:spPr>
        <p:txBody>
          <a:bodyPr wrap="square" rtlCol="0">
            <a:spAutoFit/>
          </a:bodyPr>
          <a:lstStyle/>
          <a:p>
            <a:r>
              <a:rPr lang="en-GB" dirty="0" smtClean="0">
                <a:solidFill>
                  <a:srgbClr val="00FFFF"/>
                </a:solidFill>
              </a:rPr>
              <a:t>Built from Stone</a:t>
            </a:r>
            <a:endParaRPr lang="en-GB" dirty="0">
              <a:solidFill>
                <a:srgbClr val="00FFFF"/>
              </a:solidFill>
            </a:endParaRPr>
          </a:p>
        </p:txBody>
      </p:sp>
      <p:sp>
        <p:nvSpPr>
          <p:cNvPr id="7" name="TextBox 6"/>
          <p:cNvSpPr txBox="1"/>
          <p:nvPr/>
        </p:nvSpPr>
        <p:spPr>
          <a:xfrm>
            <a:off x="323528" y="2239896"/>
            <a:ext cx="1440160" cy="646331"/>
          </a:xfrm>
          <a:prstGeom prst="rect">
            <a:avLst/>
          </a:prstGeom>
          <a:noFill/>
        </p:spPr>
        <p:txBody>
          <a:bodyPr wrap="square" rtlCol="0">
            <a:spAutoFit/>
          </a:bodyPr>
          <a:lstStyle/>
          <a:p>
            <a:r>
              <a:rPr lang="en-GB" dirty="0" smtClean="0">
                <a:solidFill>
                  <a:srgbClr val="00FFFF"/>
                </a:solidFill>
              </a:rPr>
              <a:t>Several storeys</a:t>
            </a:r>
            <a:endParaRPr lang="en-GB" dirty="0">
              <a:solidFill>
                <a:srgbClr val="00FFFF"/>
              </a:solidFill>
            </a:endParaRPr>
          </a:p>
        </p:txBody>
      </p:sp>
      <p:sp>
        <p:nvSpPr>
          <p:cNvPr id="8" name="TextBox 7"/>
          <p:cNvSpPr txBox="1"/>
          <p:nvPr/>
        </p:nvSpPr>
        <p:spPr>
          <a:xfrm>
            <a:off x="7095588" y="399252"/>
            <a:ext cx="1440160" cy="369332"/>
          </a:xfrm>
          <a:prstGeom prst="rect">
            <a:avLst/>
          </a:prstGeom>
          <a:noFill/>
        </p:spPr>
        <p:txBody>
          <a:bodyPr wrap="square" rtlCol="0">
            <a:spAutoFit/>
          </a:bodyPr>
          <a:lstStyle/>
          <a:p>
            <a:r>
              <a:rPr lang="en-GB" dirty="0" smtClean="0">
                <a:solidFill>
                  <a:srgbClr val="00FFFF"/>
                </a:solidFill>
              </a:rPr>
              <a:t>Slate Roofs</a:t>
            </a:r>
            <a:endParaRPr lang="en-GB" dirty="0">
              <a:solidFill>
                <a:srgbClr val="00FFFF"/>
              </a:solidFill>
            </a:endParaRPr>
          </a:p>
        </p:txBody>
      </p:sp>
      <p:sp>
        <p:nvSpPr>
          <p:cNvPr id="10" name="TextBox 9"/>
          <p:cNvSpPr txBox="1"/>
          <p:nvPr/>
        </p:nvSpPr>
        <p:spPr>
          <a:xfrm>
            <a:off x="179512" y="874633"/>
            <a:ext cx="1440160" cy="369332"/>
          </a:xfrm>
          <a:prstGeom prst="rect">
            <a:avLst/>
          </a:prstGeom>
          <a:noFill/>
        </p:spPr>
        <p:txBody>
          <a:bodyPr wrap="square" rtlCol="0">
            <a:spAutoFit/>
          </a:bodyPr>
          <a:lstStyle/>
          <a:p>
            <a:r>
              <a:rPr lang="en-GB" dirty="0" smtClean="0">
                <a:solidFill>
                  <a:srgbClr val="00FFFF"/>
                </a:solidFill>
              </a:rPr>
              <a:t>Chimneys</a:t>
            </a:r>
            <a:endParaRPr lang="en-GB" dirty="0">
              <a:solidFill>
                <a:srgbClr val="00FFFF"/>
              </a:solidFill>
            </a:endParaRPr>
          </a:p>
        </p:txBody>
      </p:sp>
      <p:sp>
        <p:nvSpPr>
          <p:cNvPr id="11" name="TextBox 10"/>
          <p:cNvSpPr txBox="1"/>
          <p:nvPr/>
        </p:nvSpPr>
        <p:spPr>
          <a:xfrm>
            <a:off x="7043325" y="3837103"/>
            <a:ext cx="1872208" cy="646331"/>
          </a:xfrm>
          <a:prstGeom prst="rect">
            <a:avLst/>
          </a:prstGeom>
          <a:noFill/>
        </p:spPr>
        <p:txBody>
          <a:bodyPr wrap="square" rtlCol="0">
            <a:spAutoFit/>
          </a:bodyPr>
          <a:lstStyle/>
          <a:p>
            <a:r>
              <a:rPr lang="en-GB" dirty="0" smtClean="0">
                <a:solidFill>
                  <a:srgbClr val="00FFFF"/>
                </a:solidFill>
              </a:rPr>
              <a:t>No parking/garages</a:t>
            </a:r>
            <a:endParaRPr lang="en-GB" dirty="0">
              <a:solidFill>
                <a:srgbClr val="00FFFF"/>
              </a:solidFill>
            </a:endParaRPr>
          </a:p>
        </p:txBody>
      </p:sp>
      <p:sp>
        <p:nvSpPr>
          <p:cNvPr id="12" name="TextBox 11"/>
          <p:cNvSpPr txBox="1"/>
          <p:nvPr/>
        </p:nvSpPr>
        <p:spPr>
          <a:xfrm>
            <a:off x="7095588" y="5963596"/>
            <a:ext cx="1440160" cy="646331"/>
          </a:xfrm>
          <a:prstGeom prst="rect">
            <a:avLst/>
          </a:prstGeom>
          <a:noFill/>
        </p:spPr>
        <p:txBody>
          <a:bodyPr wrap="square" rtlCol="0">
            <a:spAutoFit/>
          </a:bodyPr>
          <a:lstStyle/>
          <a:p>
            <a:r>
              <a:rPr lang="en-GB" dirty="0" smtClean="0">
                <a:solidFill>
                  <a:srgbClr val="00FFFF"/>
                </a:solidFill>
              </a:rPr>
              <a:t>Little open space</a:t>
            </a:r>
            <a:endParaRPr lang="en-GB" dirty="0">
              <a:solidFill>
                <a:srgbClr val="00FFFF"/>
              </a:solidFill>
            </a:endParaRPr>
          </a:p>
        </p:txBody>
      </p:sp>
      <p:sp>
        <p:nvSpPr>
          <p:cNvPr id="13" name="TextBox 12"/>
          <p:cNvSpPr txBox="1"/>
          <p:nvPr/>
        </p:nvSpPr>
        <p:spPr>
          <a:xfrm>
            <a:off x="7114085" y="2378395"/>
            <a:ext cx="1440160" cy="369332"/>
          </a:xfrm>
          <a:prstGeom prst="rect">
            <a:avLst/>
          </a:prstGeom>
          <a:noFill/>
        </p:spPr>
        <p:txBody>
          <a:bodyPr wrap="square" rtlCol="0">
            <a:spAutoFit/>
          </a:bodyPr>
          <a:lstStyle/>
          <a:p>
            <a:r>
              <a:rPr lang="en-GB" dirty="0" smtClean="0">
                <a:solidFill>
                  <a:srgbClr val="00FFFF"/>
                </a:solidFill>
              </a:rPr>
              <a:t>High density</a:t>
            </a:r>
            <a:endParaRPr lang="en-GB" dirty="0">
              <a:solidFill>
                <a:srgbClr val="00FFFF"/>
              </a:solidFill>
            </a:endParaRPr>
          </a:p>
        </p:txBody>
      </p:sp>
      <p:sp>
        <p:nvSpPr>
          <p:cNvPr id="15" name="TextBox 14"/>
          <p:cNvSpPr txBox="1"/>
          <p:nvPr/>
        </p:nvSpPr>
        <p:spPr>
          <a:xfrm>
            <a:off x="275083" y="3717032"/>
            <a:ext cx="1440160" cy="646331"/>
          </a:xfrm>
          <a:prstGeom prst="rect">
            <a:avLst/>
          </a:prstGeom>
          <a:noFill/>
        </p:spPr>
        <p:txBody>
          <a:bodyPr wrap="square" rtlCol="0">
            <a:spAutoFit/>
          </a:bodyPr>
          <a:lstStyle/>
          <a:p>
            <a:r>
              <a:rPr lang="en-GB" dirty="0" smtClean="0">
                <a:solidFill>
                  <a:srgbClr val="00FFFF"/>
                </a:solidFill>
              </a:rPr>
              <a:t>High level of pollution</a:t>
            </a:r>
            <a:endParaRPr lang="en-GB" dirty="0">
              <a:solidFill>
                <a:srgbClr val="00FFFF"/>
              </a:solidFill>
            </a:endParaRPr>
          </a:p>
        </p:txBody>
      </p:sp>
      <p:cxnSp>
        <p:nvCxnSpPr>
          <p:cNvPr id="16" name="Straight Arrow Connector 15"/>
          <p:cNvCxnSpPr>
            <a:stCxn id="5" idx="1"/>
          </p:cNvCxnSpPr>
          <p:nvPr/>
        </p:nvCxnSpPr>
        <p:spPr>
          <a:xfrm flipH="1">
            <a:off x="4863340" y="1521058"/>
            <a:ext cx="1940908" cy="7923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95636" y="1059299"/>
            <a:ext cx="1764196" cy="7849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166354" y="2378395"/>
            <a:ext cx="2325526" cy="1888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95636" y="4040197"/>
            <a:ext cx="1033481" cy="1200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347864" y="584954"/>
            <a:ext cx="3768360" cy="15479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372200" y="2642621"/>
            <a:ext cx="727077" cy="570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932040" y="4160268"/>
            <a:ext cx="2002025" cy="18610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1"/>
          </p:cNvCxnSpPr>
          <p:nvPr/>
        </p:nvCxnSpPr>
        <p:spPr>
          <a:xfrm flipH="1" flipV="1">
            <a:off x="4067944" y="6021288"/>
            <a:ext cx="3027644" cy="2654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09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P spid="13"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96"/>
            <a:ext cx="8229600" cy="758908"/>
          </a:xfrm>
        </p:spPr>
        <p:txBody>
          <a:bodyPr>
            <a:normAutofit fontScale="90000"/>
          </a:bodyPr>
          <a:lstStyle/>
          <a:p>
            <a:r>
              <a:rPr lang="en-GB" dirty="0" smtClean="0">
                <a:solidFill>
                  <a:srgbClr val="00FFFF"/>
                </a:solidFill>
              </a:rPr>
              <a:t>Issues in Inner City Areas</a:t>
            </a:r>
            <a:endParaRPr lang="en-GB" dirty="0">
              <a:solidFill>
                <a:srgbClr val="00FFFF"/>
              </a:solidFill>
            </a:endParaRPr>
          </a:p>
        </p:txBody>
      </p:sp>
      <p:sp>
        <p:nvSpPr>
          <p:cNvPr id="3" name="Content Placeholder 2"/>
          <p:cNvSpPr>
            <a:spLocks noGrp="1"/>
          </p:cNvSpPr>
          <p:nvPr>
            <p:ph idx="1"/>
          </p:nvPr>
        </p:nvSpPr>
        <p:spPr>
          <a:xfrm>
            <a:off x="35496" y="548680"/>
            <a:ext cx="9108504" cy="6309320"/>
          </a:xfrm>
        </p:spPr>
        <p:txBody>
          <a:bodyPr>
            <a:normAutofit fontScale="62500" lnSpcReduction="20000"/>
          </a:bodyPr>
          <a:lstStyle/>
          <a:p>
            <a:r>
              <a:rPr lang="en-GB" dirty="0" smtClean="0">
                <a:solidFill>
                  <a:srgbClr val="00FFFF"/>
                </a:solidFill>
              </a:rPr>
              <a:t>High </a:t>
            </a:r>
            <a:r>
              <a:rPr lang="en-GB" dirty="0">
                <a:solidFill>
                  <a:srgbClr val="00FFFF"/>
                </a:solidFill>
              </a:rPr>
              <a:t>density of buildings and lack of good quality open space </a:t>
            </a:r>
            <a:r>
              <a:rPr lang="en-GB" dirty="0" err="1">
                <a:solidFill>
                  <a:srgbClr val="00FFFF"/>
                </a:solidFill>
              </a:rPr>
              <a:t>eg</a:t>
            </a:r>
            <a:r>
              <a:rPr lang="en-GB" dirty="0">
                <a:solidFill>
                  <a:srgbClr val="00FFFF"/>
                </a:solidFill>
              </a:rPr>
              <a:t>. </a:t>
            </a:r>
            <a:r>
              <a:rPr lang="en-GB" dirty="0" smtClean="0">
                <a:solidFill>
                  <a:srgbClr val="00FFFF"/>
                </a:solidFill>
              </a:rPr>
              <a:t>Parks</a:t>
            </a:r>
          </a:p>
          <a:p>
            <a:endParaRPr lang="en-GB" dirty="0">
              <a:solidFill>
                <a:srgbClr val="00FFFF"/>
              </a:solidFill>
            </a:endParaRPr>
          </a:p>
          <a:p>
            <a:r>
              <a:rPr lang="en-GB" dirty="0" smtClean="0">
                <a:solidFill>
                  <a:srgbClr val="00FFFF"/>
                </a:solidFill>
              </a:rPr>
              <a:t>Older</a:t>
            </a:r>
            <a:r>
              <a:rPr lang="en-GB" dirty="0">
                <a:solidFill>
                  <a:srgbClr val="00FFFF"/>
                </a:solidFill>
              </a:rPr>
              <a:t>, nineteenth century, lower-cost housing - likely to be tenements in Scotland and terraced housing in England </a:t>
            </a:r>
            <a:r>
              <a:rPr lang="en-GB" dirty="0" smtClean="0">
                <a:solidFill>
                  <a:srgbClr val="00FFFF"/>
                </a:solidFill>
              </a:rPr>
              <a:t> - </a:t>
            </a:r>
            <a:r>
              <a:rPr lang="en-GB" dirty="0">
                <a:solidFill>
                  <a:srgbClr val="00FFFF"/>
                </a:solidFill>
              </a:rPr>
              <a:t>The houses had been built quickly alongside the industries to provide homes for the workers. </a:t>
            </a:r>
            <a:endParaRPr lang="en-GB" dirty="0" smtClean="0">
              <a:solidFill>
                <a:srgbClr val="00FFFF"/>
              </a:solidFill>
            </a:endParaRPr>
          </a:p>
          <a:p>
            <a:endParaRPr lang="en-GB" dirty="0">
              <a:solidFill>
                <a:srgbClr val="00FFFF"/>
              </a:solidFill>
            </a:endParaRPr>
          </a:p>
          <a:p>
            <a:r>
              <a:rPr lang="en-GB" dirty="0" smtClean="0">
                <a:solidFill>
                  <a:srgbClr val="00FFFF"/>
                </a:solidFill>
              </a:rPr>
              <a:t>Slum housing</a:t>
            </a:r>
          </a:p>
          <a:p>
            <a:endParaRPr lang="en-GB" dirty="0">
              <a:solidFill>
                <a:srgbClr val="00FFFF"/>
              </a:solidFill>
            </a:endParaRPr>
          </a:p>
          <a:p>
            <a:r>
              <a:rPr lang="en-GB" dirty="0" smtClean="0">
                <a:solidFill>
                  <a:srgbClr val="00FFFF"/>
                </a:solidFill>
              </a:rPr>
              <a:t>Derelict land</a:t>
            </a:r>
          </a:p>
          <a:p>
            <a:endParaRPr lang="en-GB" dirty="0">
              <a:solidFill>
                <a:srgbClr val="00FFFF"/>
              </a:solidFill>
            </a:endParaRPr>
          </a:p>
          <a:p>
            <a:r>
              <a:rPr lang="en-GB" dirty="0" smtClean="0">
                <a:solidFill>
                  <a:srgbClr val="00FFFF"/>
                </a:solidFill>
              </a:rPr>
              <a:t>Old </a:t>
            </a:r>
            <a:r>
              <a:rPr lang="en-GB" dirty="0">
                <a:solidFill>
                  <a:srgbClr val="00FFFF"/>
                </a:solidFill>
              </a:rPr>
              <a:t>declining </a:t>
            </a:r>
            <a:r>
              <a:rPr lang="en-GB" dirty="0" smtClean="0">
                <a:solidFill>
                  <a:srgbClr val="00FFFF"/>
                </a:solidFill>
              </a:rPr>
              <a:t>industry</a:t>
            </a:r>
          </a:p>
          <a:p>
            <a:endParaRPr lang="en-GB" dirty="0">
              <a:solidFill>
                <a:srgbClr val="00FFFF"/>
              </a:solidFill>
            </a:endParaRPr>
          </a:p>
          <a:p>
            <a:r>
              <a:rPr lang="en-GB" dirty="0">
                <a:solidFill>
                  <a:srgbClr val="00FFFF"/>
                </a:solidFill>
              </a:rPr>
              <a:t>D</a:t>
            </a:r>
            <a:r>
              <a:rPr lang="en-GB" dirty="0" smtClean="0">
                <a:solidFill>
                  <a:srgbClr val="00FFFF"/>
                </a:solidFill>
              </a:rPr>
              <a:t>eclining </a:t>
            </a:r>
            <a:r>
              <a:rPr lang="en-GB" dirty="0">
                <a:solidFill>
                  <a:srgbClr val="00FFFF"/>
                </a:solidFill>
              </a:rPr>
              <a:t>population with high </a:t>
            </a:r>
            <a:r>
              <a:rPr lang="en-GB" dirty="0" smtClean="0">
                <a:solidFill>
                  <a:srgbClr val="00FFFF"/>
                </a:solidFill>
              </a:rPr>
              <a:t>unemployment</a:t>
            </a:r>
          </a:p>
          <a:p>
            <a:endParaRPr lang="en-GB" dirty="0">
              <a:solidFill>
                <a:srgbClr val="00FFFF"/>
              </a:solidFill>
            </a:endParaRPr>
          </a:p>
          <a:p>
            <a:r>
              <a:rPr lang="en-GB" dirty="0" smtClean="0">
                <a:solidFill>
                  <a:srgbClr val="00FFFF"/>
                </a:solidFill>
              </a:rPr>
              <a:t>Large </a:t>
            </a:r>
            <a:r>
              <a:rPr lang="en-GB" dirty="0">
                <a:solidFill>
                  <a:srgbClr val="00FFFF"/>
                </a:solidFill>
              </a:rPr>
              <a:t>areas of re-development or urban </a:t>
            </a:r>
            <a:r>
              <a:rPr lang="en-GB" dirty="0" smtClean="0">
                <a:solidFill>
                  <a:srgbClr val="00FFFF"/>
                </a:solidFill>
              </a:rPr>
              <a:t>regeneration</a:t>
            </a:r>
          </a:p>
          <a:p>
            <a:endParaRPr lang="en-GB" dirty="0">
              <a:solidFill>
                <a:srgbClr val="00FFFF"/>
              </a:solidFill>
            </a:endParaRPr>
          </a:p>
          <a:p>
            <a:r>
              <a:rPr lang="en-GB" dirty="0" smtClean="0">
                <a:solidFill>
                  <a:srgbClr val="00FFFF"/>
                </a:solidFill>
              </a:rPr>
              <a:t>Limited </a:t>
            </a:r>
            <a:r>
              <a:rPr lang="en-GB" dirty="0">
                <a:solidFill>
                  <a:srgbClr val="00FFFF"/>
                </a:solidFill>
              </a:rPr>
              <a:t>convenience shopping </a:t>
            </a:r>
            <a:r>
              <a:rPr lang="en-GB" dirty="0" smtClean="0">
                <a:solidFill>
                  <a:srgbClr val="00FFFF"/>
                </a:solidFill>
              </a:rPr>
              <a:t>facilities</a:t>
            </a:r>
          </a:p>
          <a:p>
            <a:endParaRPr lang="en-GB" dirty="0">
              <a:solidFill>
                <a:srgbClr val="00FFFF"/>
              </a:solidFill>
            </a:endParaRPr>
          </a:p>
          <a:p>
            <a:r>
              <a:rPr lang="en-GB" dirty="0" smtClean="0">
                <a:solidFill>
                  <a:srgbClr val="00FFFF"/>
                </a:solidFill>
              </a:rPr>
              <a:t>High </a:t>
            </a:r>
            <a:r>
              <a:rPr lang="en-GB" dirty="0">
                <a:solidFill>
                  <a:srgbClr val="00FFFF"/>
                </a:solidFill>
              </a:rPr>
              <a:t>levels of air pollution from traffic, and visual pollution in the form of vandalism and graffiti</a:t>
            </a:r>
          </a:p>
          <a:p>
            <a:r>
              <a:rPr lang="en-GB" dirty="0" smtClean="0">
                <a:solidFill>
                  <a:srgbClr val="00FFFF"/>
                </a:solidFill>
              </a:rPr>
              <a:t>Areas </a:t>
            </a:r>
            <a:r>
              <a:rPr lang="en-GB" dirty="0">
                <a:solidFill>
                  <a:srgbClr val="00FFFF"/>
                </a:solidFill>
              </a:rPr>
              <a:t>demolished and used for motorways and ring roads</a:t>
            </a:r>
          </a:p>
          <a:p>
            <a:endParaRPr lang="en-GB" dirty="0">
              <a:solidFill>
                <a:srgbClr val="00FFFF"/>
              </a:solidFill>
            </a:endParaRPr>
          </a:p>
        </p:txBody>
      </p:sp>
    </p:spTree>
    <p:extLst>
      <p:ext uri="{BB962C8B-B14F-4D97-AF65-F5344CB8AC3E}">
        <p14:creationId xmlns:p14="http://schemas.microsoft.com/office/powerpoint/2010/main" xmlns="" val="10210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Solutions</a:t>
            </a:r>
            <a:endParaRPr lang="en-GB" dirty="0">
              <a:solidFill>
                <a:srgbClr val="00FFFF"/>
              </a:solidFill>
            </a:endParaRPr>
          </a:p>
        </p:txBody>
      </p:sp>
      <p:sp>
        <p:nvSpPr>
          <p:cNvPr id="3" name="Content Placeholder 2"/>
          <p:cNvSpPr>
            <a:spLocks noGrp="1"/>
          </p:cNvSpPr>
          <p:nvPr>
            <p:ph idx="1"/>
          </p:nvPr>
        </p:nvSpPr>
        <p:spPr>
          <a:xfrm>
            <a:off x="457200" y="1196752"/>
            <a:ext cx="8229600" cy="5544616"/>
          </a:xfrm>
        </p:spPr>
        <p:txBody>
          <a:bodyPr>
            <a:normAutofit fontScale="77500" lnSpcReduction="20000"/>
          </a:bodyPr>
          <a:lstStyle/>
          <a:p>
            <a:r>
              <a:rPr lang="en-GB" dirty="0">
                <a:solidFill>
                  <a:srgbClr val="00FFFF"/>
                </a:solidFill>
              </a:rPr>
              <a:t>N</a:t>
            </a:r>
            <a:r>
              <a:rPr lang="en-GB" dirty="0" smtClean="0">
                <a:solidFill>
                  <a:srgbClr val="00FFFF"/>
                </a:solidFill>
              </a:rPr>
              <a:t>ew </a:t>
            </a:r>
            <a:r>
              <a:rPr lang="en-GB" dirty="0">
                <a:solidFill>
                  <a:srgbClr val="00FFFF"/>
                </a:solidFill>
              </a:rPr>
              <a:t>housing, such as high rise </a:t>
            </a:r>
            <a:r>
              <a:rPr lang="en-GB" dirty="0" smtClean="0">
                <a:solidFill>
                  <a:srgbClr val="00FFFF"/>
                </a:solidFill>
              </a:rPr>
              <a:t>flats</a:t>
            </a:r>
          </a:p>
          <a:p>
            <a:pPr marL="0" indent="0">
              <a:buNone/>
            </a:pPr>
            <a:endParaRPr lang="en-GB" dirty="0">
              <a:solidFill>
                <a:srgbClr val="00FFFF"/>
              </a:solidFill>
            </a:endParaRPr>
          </a:p>
          <a:p>
            <a:r>
              <a:rPr lang="en-GB" dirty="0">
                <a:solidFill>
                  <a:srgbClr val="00FFFF"/>
                </a:solidFill>
              </a:rPr>
              <a:t>R</a:t>
            </a:r>
            <a:r>
              <a:rPr lang="en-GB" dirty="0" smtClean="0">
                <a:solidFill>
                  <a:srgbClr val="00FFFF"/>
                </a:solidFill>
              </a:rPr>
              <a:t>enovation </a:t>
            </a:r>
            <a:r>
              <a:rPr lang="en-GB" dirty="0">
                <a:solidFill>
                  <a:srgbClr val="00FFFF"/>
                </a:solidFill>
              </a:rPr>
              <a:t>of older housing, often </a:t>
            </a:r>
            <a:r>
              <a:rPr lang="en-GB" dirty="0" smtClean="0">
                <a:solidFill>
                  <a:srgbClr val="00FFFF"/>
                </a:solidFill>
              </a:rPr>
              <a:t>tenements</a:t>
            </a:r>
          </a:p>
          <a:p>
            <a:pPr marL="0" indent="0">
              <a:buNone/>
            </a:pPr>
            <a:endParaRPr lang="en-GB" dirty="0">
              <a:solidFill>
                <a:srgbClr val="00FFFF"/>
              </a:solidFill>
            </a:endParaRPr>
          </a:p>
          <a:p>
            <a:r>
              <a:rPr lang="en-GB" dirty="0">
                <a:solidFill>
                  <a:srgbClr val="00FFFF"/>
                </a:solidFill>
              </a:rPr>
              <a:t>E</a:t>
            </a:r>
            <a:r>
              <a:rPr lang="en-GB" dirty="0" smtClean="0">
                <a:solidFill>
                  <a:srgbClr val="00FFFF"/>
                </a:solidFill>
              </a:rPr>
              <a:t>nvironmental </a:t>
            </a:r>
            <a:r>
              <a:rPr lang="en-GB" dirty="0">
                <a:solidFill>
                  <a:srgbClr val="00FFFF"/>
                </a:solidFill>
              </a:rPr>
              <a:t>improvements by landscaping, improving </a:t>
            </a:r>
            <a:r>
              <a:rPr lang="en-GB" dirty="0" smtClean="0">
                <a:solidFill>
                  <a:srgbClr val="00FFFF"/>
                </a:solidFill>
              </a:rPr>
              <a:t>docklands</a:t>
            </a:r>
          </a:p>
          <a:p>
            <a:pPr marL="0" indent="0">
              <a:buNone/>
            </a:pPr>
            <a:endParaRPr lang="en-GB" dirty="0">
              <a:solidFill>
                <a:srgbClr val="00FFFF"/>
              </a:solidFill>
            </a:endParaRPr>
          </a:p>
          <a:p>
            <a:r>
              <a:rPr lang="en-GB" dirty="0">
                <a:solidFill>
                  <a:srgbClr val="00FFFF"/>
                </a:solidFill>
              </a:rPr>
              <a:t>A</a:t>
            </a:r>
            <a:r>
              <a:rPr lang="en-GB" dirty="0" smtClean="0">
                <a:solidFill>
                  <a:srgbClr val="00FFFF"/>
                </a:solidFill>
              </a:rPr>
              <a:t>ttracting </a:t>
            </a:r>
            <a:r>
              <a:rPr lang="en-GB" dirty="0">
                <a:solidFill>
                  <a:srgbClr val="00FFFF"/>
                </a:solidFill>
              </a:rPr>
              <a:t>a mix of inhabitants for example, by introducing luxury </a:t>
            </a:r>
            <a:r>
              <a:rPr lang="en-GB" dirty="0" smtClean="0">
                <a:solidFill>
                  <a:srgbClr val="00FFFF"/>
                </a:solidFill>
              </a:rPr>
              <a:t>flats</a:t>
            </a:r>
          </a:p>
          <a:p>
            <a:pPr marL="0" indent="0">
              <a:buNone/>
            </a:pPr>
            <a:endParaRPr lang="en-GB" dirty="0">
              <a:solidFill>
                <a:srgbClr val="00FFFF"/>
              </a:solidFill>
            </a:endParaRPr>
          </a:p>
          <a:p>
            <a:r>
              <a:rPr lang="en-GB" dirty="0">
                <a:solidFill>
                  <a:srgbClr val="00FFFF"/>
                </a:solidFill>
              </a:rPr>
              <a:t>I</a:t>
            </a:r>
            <a:r>
              <a:rPr lang="en-GB" dirty="0" smtClean="0">
                <a:solidFill>
                  <a:srgbClr val="00FFFF"/>
                </a:solidFill>
              </a:rPr>
              <a:t>ncreased </a:t>
            </a:r>
            <a:r>
              <a:rPr lang="en-GB" dirty="0">
                <a:solidFill>
                  <a:srgbClr val="00FFFF"/>
                </a:solidFill>
              </a:rPr>
              <a:t>employment opportunities by opening restaurants, leisure centres and government offices such as the Scottish </a:t>
            </a:r>
            <a:r>
              <a:rPr lang="en-GB" dirty="0" smtClean="0">
                <a:solidFill>
                  <a:srgbClr val="00FFFF"/>
                </a:solidFill>
              </a:rPr>
              <a:t>Office</a:t>
            </a:r>
          </a:p>
          <a:p>
            <a:endParaRPr lang="en-GB" dirty="0">
              <a:solidFill>
                <a:srgbClr val="00FFFF"/>
              </a:solidFill>
            </a:endParaRPr>
          </a:p>
          <a:p>
            <a:r>
              <a:rPr lang="en-GB" dirty="0">
                <a:solidFill>
                  <a:srgbClr val="00FFFF"/>
                </a:solidFill>
              </a:rPr>
              <a:t>U</a:t>
            </a:r>
            <a:r>
              <a:rPr lang="en-GB" dirty="0" smtClean="0">
                <a:solidFill>
                  <a:srgbClr val="00FFFF"/>
                </a:solidFill>
              </a:rPr>
              <a:t>pgrading </a:t>
            </a:r>
            <a:r>
              <a:rPr lang="en-GB" dirty="0">
                <a:solidFill>
                  <a:srgbClr val="00FFFF"/>
                </a:solidFill>
              </a:rPr>
              <a:t>shopping areas and improving road links</a:t>
            </a:r>
          </a:p>
          <a:p>
            <a:endParaRPr lang="en-GB" dirty="0"/>
          </a:p>
        </p:txBody>
      </p:sp>
    </p:spTree>
    <p:extLst>
      <p:ext uri="{BB962C8B-B14F-4D97-AF65-F5344CB8AC3E}">
        <p14:creationId xmlns:p14="http://schemas.microsoft.com/office/powerpoint/2010/main" xmlns="" val="31786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 1</a:t>
            </a:r>
            <a:endParaRPr lang="en-GB" dirty="0"/>
          </a:p>
        </p:txBody>
      </p:sp>
      <p:sp>
        <p:nvSpPr>
          <p:cNvPr id="3" name="Content Placeholder 2"/>
          <p:cNvSpPr>
            <a:spLocks noGrp="1"/>
          </p:cNvSpPr>
          <p:nvPr>
            <p:ph idx="1"/>
          </p:nvPr>
        </p:nvSpPr>
        <p:spPr>
          <a:xfrm>
            <a:off x="457200" y="1124744"/>
            <a:ext cx="8229600" cy="5544616"/>
          </a:xfrm>
        </p:spPr>
        <p:txBody>
          <a:bodyPr>
            <a:normAutofit fontScale="55000" lnSpcReduction="20000"/>
          </a:bodyPr>
          <a:lstStyle/>
          <a:p>
            <a:pPr lvl="0"/>
            <a:r>
              <a:rPr lang="en-GB" dirty="0"/>
              <a:t>Identify at least two suitable sources of geographical information</a:t>
            </a:r>
            <a:r>
              <a:rPr lang="en-GB" dirty="0" smtClean="0"/>
              <a:t>.</a:t>
            </a:r>
          </a:p>
          <a:p>
            <a:pPr lvl="0"/>
            <a:endParaRPr lang="en-GB" dirty="0"/>
          </a:p>
          <a:p>
            <a:pPr lvl="0"/>
            <a:r>
              <a:rPr lang="en-GB" dirty="0"/>
              <a:t>Collect relevant geographical information on the topic using at least two gathering techniques</a:t>
            </a:r>
            <a:r>
              <a:rPr lang="en-GB" dirty="0" smtClean="0"/>
              <a:t>.</a:t>
            </a:r>
          </a:p>
          <a:p>
            <a:pPr lvl="0"/>
            <a:endParaRPr lang="en-GB" dirty="0"/>
          </a:p>
          <a:p>
            <a:pPr lvl="0"/>
            <a:r>
              <a:rPr lang="en-GB" dirty="0"/>
              <a:t>Process the information collected using at least two geographical techniques</a:t>
            </a:r>
            <a:r>
              <a:rPr lang="en-GB" dirty="0" smtClean="0"/>
              <a:t>.</a:t>
            </a:r>
          </a:p>
          <a:p>
            <a:pPr lvl="0"/>
            <a:endParaRPr lang="en-GB" dirty="0"/>
          </a:p>
          <a:p>
            <a:pPr lvl="0"/>
            <a:r>
              <a:rPr lang="en-GB" dirty="0"/>
              <a:t>Analyse at least two key aspects of the geographical information</a:t>
            </a:r>
            <a:r>
              <a:rPr lang="en-GB" dirty="0" smtClean="0"/>
              <a:t>.</a:t>
            </a:r>
          </a:p>
          <a:p>
            <a:pPr lvl="0"/>
            <a:endParaRPr lang="en-GB" dirty="0"/>
          </a:p>
          <a:p>
            <a:pPr lvl="0"/>
            <a:r>
              <a:rPr lang="en-GB" dirty="0"/>
              <a:t>Describe and explain the process of managing an urban issue in a developed and developing country</a:t>
            </a:r>
            <a:r>
              <a:rPr lang="en-GB" dirty="0" smtClean="0"/>
              <a:t>.</a:t>
            </a:r>
          </a:p>
          <a:p>
            <a:pPr lvl="0"/>
            <a:endParaRPr lang="en-GB" dirty="0"/>
          </a:p>
          <a:p>
            <a:pPr lvl="0"/>
            <a:r>
              <a:rPr lang="en-GB" dirty="0"/>
              <a:t>Explain a process/interaction at work within rural environments in a developed and developing country</a:t>
            </a:r>
            <a:r>
              <a:rPr lang="en-GB" dirty="0" smtClean="0"/>
              <a:t>.</a:t>
            </a:r>
          </a:p>
          <a:p>
            <a:pPr lvl="0"/>
            <a:endParaRPr lang="en-GB" dirty="0"/>
          </a:p>
          <a:p>
            <a:pPr lvl="0"/>
            <a:r>
              <a:rPr lang="en-GB" dirty="0"/>
              <a:t>Explain a complex issue relating to human environments in a developed and developing country.</a:t>
            </a:r>
          </a:p>
          <a:p>
            <a:endParaRPr lang="en-GB" dirty="0"/>
          </a:p>
        </p:txBody>
      </p:sp>
    </p:spTree>
    <p:extLst>
      <p:ext uri="{BB962C8B-B14F-4D97-AF65-F5344CB8AC3E}">
        <p14:creationId xmlns:p14="http://schemas.microsoft.com/office/powerpoint/2010/main" xmlns="" val="3812373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solidFill>
                  <a:srgbClr val="00FFFF"/>
                </a:solidFill>
              </a:rPr>
              <a:t>B</a:t>
            </a:r>
            <a:r>
              <a:rPr lang="en-GB" dirty="0" smtClean="0">
                <a:solidFill>
                  <a:srgbClr val="00FFFF"/>
                </a:solidFill>
              </a:rPr>
              <a:t>uildings </a:t>
            </a:r>
            <a:r>
              <a:rPr lang="en-GB" dirty="0">
                <a:solidFill>
                  <a:srgbClr val="00FFFF"/>
                </a:solidFill>
              </a:rPr>
              <a:t>are being sand-blasted, rewired and </a:t>
            </a:r>
            <a:r>
              <a:rPr lang="en-GB" dirty="0" err="1" smtClean="0">
                <a:solidFill>
                  <a:srgbClr val="00FFFF"/>
                </a:solidFill>
              </a:rPr>
              <a:t>replumbed</a:t>
            </a:r>
            <a:endParaRPr lang="en-GB" dirty="0" smtClean="0">
              <a:solidFill>
                <a:srgbClr val="00FFFF"/>
              </a:solidFill>
            </a:endParaRPr>
          </a:p>
          <a:p>
            <a:pPr marL="0" indent="0">
              <a:buNone/>
            </a:pPr>
            <a:endParaRPr lang="en-GB" dirty="0" smtClean="0">
              <a:solidFill>
                <a:srgbClr val="00FFFF"/>
              </a:solidFill>
            </a:endParaRPr>
          </a:p>
          <a:p>
            <a:r>
              <a:rPr lang="en-GB" dirty="0">
                <a:solidFill>
                  <a:srgbClr val="00FFFF"/>
                </a:solidFill>
              </a:rPr>
              <a:t>Many are having windows renewed </a:t>
            </a:r>
            <a:r>
              <a:rPr lang="en-GB" dirty="0" smtClean="0">
                <a:solidFill>
                  <a:srgbClr val="00FFFF"/>
                </a:solidFill>
              </a:rPr>
              <a:t>&amp; fire </a:t>
            </a:r>
            <a:r>
              <a:rPr lang="en-GB" dirty="0">
                <a:solidFill>
                  <a:srgbClr val="00FFFF"/>
                </a:solidFill>
              </a:rPr>
              <a:t>resistant doors installed. </a:t>
            </a:r>
            <a:endParaRPr lang="en-GB" dirty="0" smtClean="0">
              <a:solidFill>
                <a:srgbClr val="00FFFF"/>
              </a:solidFill>
            </a:endParaRPr>
          </a:p>
          <a:p>
            <a:pPr marL="0" indent="0">
              <a:buNone/>
            </a:pPr>
            <a:endParaRPr lang="en-GB" dirty="0" smtClean="0">
              <a:solidFill>
                <a:srgbClr val="00FFFF"/>
              </a:solidFill>
            </a:endParaRPr>
          </a:p>
          <a:p>
            <a:r>
              <a:rPr lang="en-GB" dirty="0" smtClean="0">
                <a:solidFill>
                  <a:srgbClr val="00FFFF"/>
                </a:solidFill>
              </a:rPr>
              <a:t>In </a:t>
            </a:r>
            <a:r>
              <a:rPr lang="en-GB" dirty="0">
                <a:solidFill>
                  <a:srgbClr val="00FFFF"/>
                </a:solidFill>
              </a:rPr>
              <a:t>an effort to cut down on vandalism, many flats now have an entry phone system. </a:t>
            </a:r>
            <a:endParaRPr lang="en-GB" dirty="0" smtClean="0">
              <a:solidFill>
                <a:srgbClr val="00FFFF"/>
              </a:solidFill>
            </a:endParaRPr>
          </a:p>
          <a:p>
            <a:pPr marL="0" indent="0">
              <a:buNone/>
            </a:pPr>
            <a:endParaRPr lang="en-GB" dirty="0" smtClean="0">
              <a:solidFill>
                <a:srgbClr val="00FFFF"/>
              </a:solidFill>
            </a:endParaRPr>
          </a:p>
          <a:p>
            <a:r>
              <a:rPr lang="en-GB" dirty="0" smtClean="0">
                <a:solidFill>
                  <a:srgbClr val="00FFFF"/>
                </a:solidFill>
              </a:rPr>
              <a:t>Old </a:t>
            </a:r>
            <a:r>
              <a:rPr lang="en-GB" dirty="0">
                <a:solidFill>
                  <a:srgbClr val="00FFFF"/>
                </a:solidFill>
              </a:rPr>
              <a:t>warehouses and big old houses(too costly to run as family homes)have been turned into offices or divided into flats.</a:t>
            </a:r>
          </a:p>
        </p:txBody>
      </p:sp>
    </p:spTree>
    <p:extLst>
      <p:ext uri="{BB962C8B-B14F-4D97-AF65-F5344CB8AC3E}">
        <p14:creationId xmlns:p14="http://schemas.microsoft.com/office/powerpoint/2010/main" xmlns="" val="27303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irngorm House and Grampian House under construction, 1962">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692696"/>
            <a:ext cx="6768752" cy="44948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99592" y="5301208"/>
            <a:ext cx="4572000" cy="923330"/>
          </a:xfrm>
          <a:prstGeom prst="rect">
            <a:avLst/>
          </a:prstGeom>
        </p:spPr>
        <p:txBody>
          <a:bodyPr>
            <a:spAutoFit/>
          </a:bodyPr>
          <a:lstStyle/>
          <a:p>
            <a:r>
              <a:rPr lang="en-GB" b="1" dirty="0">
                <a:solidFill>
                  <a:srgbClr val="00FFFF"/>
                </a:solidFill>
              </a:rPr>
              <a:t>Cairngorm House and Grampian House  -  1987</a:t>
            </a:r>
            <a:endParaRPr lang="en-GB" dirty="0">
              <a:solidFill>
                <a:srgbClr val="00FFFF"/>
              </a:solidFill>
            </a:endParaRPr>
          </a:p>
          <a:p>
            <a:r>
              <a:rPr lang="en-GB" dirty="0">
                <a:solidFill>
                  <a:srgbClr val="00FFFF"/>
                </a:solidFill>
              </a:rPr>
              <a:t>These flats were demolished in 1997</a:t>
            </a:r>
            <a:endParaRPr lang="en-GB" dirty="0">
              <a:solidFill>
                <a:srgbClr val="00FFFF"/>
              </a:solidFill>
              <a:effectLst/>
            </a:endParaRPr>
          </a:p>
        </p:txBody>
      </p:sp>
    </p:spTree>
    <p:extLst>
      <p:ext uri="{BB962C8B-B14F-4D97-AF65-F5344CB8AC3E}">
        <p14:creationId xmlns:p14="http://schemas.microsoft.com/office/powerpoint/2010/main" xmlns="" val="2052060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ilding redevelopme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642" y="188640"/>
            <a:ext cx="4114800" cy="30861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88043" y="2276872"/>
            <a:ext cx="4572000" cy="646331"/>
          </a:xfrm>
          <a:prstGeom prst="rect">
            <a:avLst/>
          </a:prstGeom>
        </p:spPr>
        <p:txBody>
          <a:bodyPr>
            <a:spAutoFit/>
          </a:bodyPr>
          <a:lstStyle/>
          <a:p>
            <a:r>
              <a:rPr lang="en-GB" dirty="0">
                <a:solidFill>
                  <a:srgbClr val="00FFFF"/>
                </a:solidFill>
              </a:rPr>
              <a:t>warehouse at the Docks, which has been redeveloped for housing</a:t>
            </a:r>
          </a:p>
        </p:txBody>
      </p:sp>
      <p:pic>
        <p:nvPicPr>
          <p:cNvPr id="1028" name="Picture 4" descr="Apartments at Carpet Lane, Leith  -  Photograph taken November 2005">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16442" y="3501008"/>
            <a:ext cx="4083968" cy="306935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539215" y="5589240"/>
            <a:ext cx="4572000" cy="646331"/>
          </a:xfrm>
          <a:prstGeom prst="rect">
            <a:avLst/>
          </a:prstGeom>
        </p:spPr>
        <p:txBody>
          <a:bodyPr>
            <a:spAutoFit/>
          </a:bodyPr>
          <a:lstStyle/>
          <a:p>
            <a:r>
              <a:rPr lang="en-GB" b="1" dirty="0">
                <a:solidFill>
                  <a:srgbClr val="00FFFF"/>
                </a:solidFill>
              </a:rPr>
              <a:t>Carpet Lane</a:t>
            </a:r>
            <a:endParaRPr lang="en-GB" dirty="0">
              <a:solidFill>
                <a:srgbClr val="00FFFF"/>
              </a:solidFill>
            </a:endParaRPr>
          </a:p>
          <a:p>
            <a:r>
              <a:rPr lang="en-GB" b="1" dirty="0">
                <a:solidFill>
                  <a:srgbClr val="00FFFF"/>
                </a:solidFill>
              </a:rPr>
              <a:t>Apartments</a:t>
            </a:r>
            <a:endParaRPr lang="en-GB" dirty="0">
              <a:solidFill>
                <a:srgbClr val="00FFFF"/>
              </a:solidFill>
              <a:effectLst/>
            </a:endParaRPr>
          </a:p>
        </p:txBody>
      </p:sp>
      <p:sp>
        <p:nvSpPr>
          <p:cNvPr id="6" name="Rectangle 5"/>
          <p:cNvSpPr/>
          <p:nvPr/>
        </p:nvSpPr>
        <p:spPr>
          <a:xfrm>
            <a:off x="323528" y="3717032"/>
            <a:ext cx="4572000" cy="923330"/>
          </a:xfrm>
          <a:prstGeom prst="rect">
            <a:avLst/>
          </a:prstGeom>
        </p:spPr>
        <p:txBody>
          <a:bodyPr>
            <a:spAutoFit/>
          </a:bodyPr>
          <a:lstStyle/>
          <a:p>
            <a:r>
              <a:rPr lang="en-GB" b="1" dirty="0">
                <a:solidFill>
                  <a:srgbClr val="00FFFF"/>
                </a:solidFill>
              </a:rPr>
              <a:t>This large old flour mill in Leith was built in 1828.  It has now been converted into apartments.</a:t>
            </a:r>
            <a:endParaRPr lang="en-GB" dirty="0">
              <a:solidFill>
                <a:srgbClr val="00FFFF"/>
              </a:solidFill>
              <a:effectLst/>
            </a:endParaRPr>
          </a:p>
        </p:txBody>
      </p:sp>
      <p:sp>
        <p:nvSpPr>
          <p:cNvPr id="7" name="Rectangle 6"/>
          <p:cNvSpPr/>
          <p:nvPr/>
        </p:nvSpPr>
        <p:spPr>
          <a:xfrm>
            <a:off x="323528" y="4725144"/>
            <a:ext cx="4192914" cy="2031325"/>
          </a:xfrm>
          <a:prstGeom prst="rect">
            <a:avLst/>
          </a:prstGeom>
        </p:spPr>
        <p:txBody>
          <a:bodyPr wrap="square">
            <a:spAutoFit/>
          </a:bodyPr>
          <a:lstStyle/>
          <a:p>
            <a:r>
              <a:rPr lang="en-GB" b="1" dirty="0">
                <a:solidFill>
                  <a:srgbClr val="00FFFF"/>
                </a:solidFill>
              </a:rPr>
              <a:t>In 2002, </a:t>
            </a:r>
            <a:r>
              <a:rPr lang="en-GB" b="1" dirty="0" err="1">
                <a:solidFill>
                  <a:srgbClr val="00FFFF"/>
                </a:solidFill>
              </a:rPr>
              <a:t>Cuckfield</a:t>
            </a:r>
            <a:r>
              <a:rPr lang="en-GB" b="1" dirty="0">
                <a:solidFill>
                  <a:srgbClr val="00FFFF"/>
                </a:solidFill>
              </a:rPr>
              <a:t> developers converted this old whisky bond to 104 apartments. </a:t>
            </a:r>
            <a:endParaRPr lang="en-GB" b="1" dirty="0" smtClean="0">
              <a:solidFill>
                <a:srgbClr val="00FFFF"/>
              </a:solidFill>
            </a:endParaRPr>
          </a:p>
          <a:p>
            <a:r>
              <a:rPr lang="en-GB" b="1" dirty="0" smtClean="0">
                <a:solidFill>
                  <a:srgbClr val="00FFFF"/>
                </a:solidFill>
              </a:rPr>
              <a:t> </a:t>
            </a:r>
            <a:endParaRPr lang="en-GB" dirty="0">
              <a:solidFill>
                <a:srgbClr val="00FFFF"/>
              </a:solidFill>
            </a:endParaRPr>
          </a:p>
          <a:p>
            <a:r>
              <a:rPr lang="en-GB" b="1" dirty="0">
                <a:solidFill>
                  <a:srgbClr val="00FFFF"/>
                </a:solidFill>
              </a:rPr>
              <a:t>They also converted the 9-storey sugar bond beside it to offices and built a new 6-storey office block named Anderson House on the same site.</a:t>
            </a:r>
            <a:endParaRPr lang="en-GB" dirty="0">
              <a:solidFill>
                <a:srgbClr val="00FFFF"/>
              </a:solidFill>
              <a:effectLst/>
            </a:endParaRPr>
          </a:p>
        </p:txBody>
      </p:sp>
    </p:spTree>
    <p:extLst>
      <p:ext uri="{BB962C8B-B14F-4D97-AF65-F5344CB8AC3E}">
        <p14:creationId xmlns:p14="http://schemas.microsoft.com/office/powerpoint/2010/main" xmlns="" val="1647894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Apartments</a:t>
            </a:r>
            <a:endParaRPr lang="en-GB" dirty="0"/>
          </a:p>
        </p:txBody>
      </p:sp>
      <p:pic>
        <p:nvPicPr>
          <p:cNvPr id="3074" name="Picture 2" descr="Tower Place  -  New apartments  -  photographed November 2005">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1954112"/>
            <a:ext cx="6096000" cy="40671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11560" y="6021288"/>
            <a:ext cx="2475871" cy="646331"/>
          </a:xfrm>
          <a:prstGeom prst="rect">
            <a:avLst/>
          </a:prstGeom>
        </p:spPr>
        <p:txBody>
          <a:bodyPr wrap="none">
            <a:spAutoFit/>
          </a:bodyPr>
          <a:lstStyle/>
          <a:p>
            <a:r>
              <a:rPr lang="en-GB" sz="3600" b="1" dirty="0">
                <a:solidFill>
                  <a:srgbClr val="00FFFF"/>
                </a:solidFill>
              </a:rPr>
              <a:t>Tower Place</a:t>
            </a:r>
            <a:endParaRPr lang="en-GB" sz="3600" dirty="0">
              <a:solidFill>
                <a:srgbClr val="00FFFF"/>
              </a:solidFill>
              <a:effectLst/>
            </a:endParaRPr>
          </a:p>
        </p:txBody>
      </p:sp>
    </p:spTree>
    <p:extLst>
      <p:ext uri="{BB962C8B-B14F-4D97-AF65-F5344CB8AC3E}">
        <p14:creationId xmlns:p14="http://schemas.microsoft.com/office/powerpoint/2010/main" xmlns="" val="1585654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0"/>
            <a:ext cx="8229600" cy="1143000"/>
          </a:xfrm>
        </p:spPr>
        <p:txBody>
          <a:bodyPr/>
          <a:lstStyle/>
          <a:p>
            <a:pPr eaLnBrk="1" hangingPunct="1"/>
            <a:r>
              <a:rPr lang="en-GB" dirty="0" smtClean="0">
                <a:solidFill>
                  <a:srgbClr val="00FFFF"/>
                </a:solidFill>
              </a:rPr>
              <a:t>Recent Development in Leith</a:t>
            </a:r>
            <a:endParaRPr lang="en-US" dirty="0" smtClean="0">
              <a:solidFill>
                <a:srgbClr val="00FFFF"/>
              </a:solidFill>
            </a:endParaRPr>
          </a:p>
        </p:txBody>
      </p:sp>
      <p:sp>
        <p:nvSpPr>
          <p:cNvPr id="49155" name="Rectangle 3"/>
          <p:cNvSpPr>
            <a:spLocks noGrp="1" noChangeArrowheads="1"/>
          </p:cNvSpPr>
          <p:nvPr>
            <p:ph type="body" sz="half" idx="1"/>
          </p:nvPr>
        </p:nvSpPr>
        <p:spPr>
          <a:xfrm>
            <a:off x="2339752" y="980728"/>
            <a:ext cx="4038600" cy="5661025"/>
          </a:xfrm>
        </p:spPr>
        <p:txBody>
          <a:bodyPr>
            <a:normAutofit lnSpcReduction="10000"/>
          </a:bodyPr>
          <a:lstStyle/>
          <a:p>
            <a:pPr eaLnBrk="1" hangingPunct="1"/>
            <a:r>
              <a:rPr lang="cy-GB" sz="2400" dirty="0" smtClean="0">
                <a:solidFill>
                  <a:srgbClr val="00FFFF"/>
                </a:solidFill>
              </a:rPr>
              <a:t>Real radio station.</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The Ocean Terminal shopping centre.</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Royal Yacht Britannia.</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New hotels (Malmaison)</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Health Club (Pure Gym in Ocean Terminal)</a:t>
            </a:r>
          </a:p>
          <a:p>
            <a:pPr marL="0" indent="0" eaLnBrk="1" hangingPunct="1">
              <a:buNone/>
            </a:pPr>
            <a:endParaRPr lang="cy-GB" sz="2400" dirty="0" smtClean="0">
              <a:solidFill>
                <a:srgbClr val="00FFFF"/>
              </a:solidFill>
            </a:endParaRPr>
          </a:p>
          <a:p>
            <a:pPr eaLnBrk="1" hangingPunct="1"/>
            <a:r>
              <a:rPr lang="cy-GB" sz="2400" dirty="0" smtClean="0">
                <a:solidFill>
                  <a:srgbClr val="00FFFF"/>
                </a:solidFill>
              </a:rPr>
              <a:t>Large restaurants (The Kitchin)</a:t>
            </a:r>
          </a:p>
        </p:txBody>
      </p:sp>
      <p:pic>
        <p:nvPicPr>
          <p:cNvPr id="6" name="il_fi" descr="http://www.malmaison.com/media/134351/Mal_Edinburgh_Exterior_0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3068960"/>
            <a:ext cx="2008505" cy="2008505"/>
          </a:xfrm>
          <a:prstGeom prst="rect">
            <a:avLst/>
          </a:prstGeom>
          <a:noFill/>
          <a:ln>
            <a:noFill/>
          </a:ln>
        </p:spPr>
      </p:pic>
      <p:pic>
        <p:nvPicPr>
          <p:cNvPr id="1026" name="Picture 2" descr="Edinburgh Ocean Terminal Gy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856" y="4460049"/>
            <a:ext cx="1656184" cy="12348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edinburgh.org/images/articles/3750553/britanni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2867646"/>
            <a:ext cx="1656184" cy="9482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l_fi" descr="http://farm6.static.flickr.com/5282/5228727450_06d2c0e9a4.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5445224"/>
            <a:ext cx="1800200" cy="1318265"/>
          </a:xfrm>
          <a:prstGeom prst="rect">
            <a:avLst/>
          </a:prstGeom>
          <a:noFill/>
          <a:ln>
            <a:noFill/>
          </a:ln>
        </p:spPr>
      </p:pic>
      <p:pic>
        <p:nvPicPr>
          <p:cNvPr id="1030" name="Picture 6" descr="http://farm3.static.flickr.com/2695/4173311369_31def6a4e0_b.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3832" y="5892127"/>
            <a:ext cx="1187624" cy="89071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edinburgh247.com/photos/gallery7/ocean-terminal-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12160" y="1196752"/>
            <a:ext cx="2342081" cy="156919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thedrum.com/uploads/drum_basic_article/89066/additional_media/RR_FULL%20COLOUR_Generic%20Log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4832" y="980728"/>
            <a:ext cx="1757061"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9682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anim calcmode="lin" valueType="num">
                                      <p:cBhvr additive="base">
                                        <p:cTn id="19"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6" end="6"/>
                                            </p:txEl>
                                          </p:spTgt>
                                        </p:tgtEl>
                                        <p:attrNameLst>
                                          <p:attrName>style.visibility</p:attrName>
                                        </p:attrNameLst>
                                      </p:cBhvr>
                                      <p:to>
                                        <p:strVal val="visible"/>
                                      </p:to>
                                    </p:set>
                                    <p:anim calcmode="lin" valueType="num">
                                      <p:cBhvr additive="base">
                                        <p:cTn id="25"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5">
                                            <p:txEl>
                                              <p:pRg st="8" end="8"/>
                                            </p:txEl>
                                          </p:spTgt>
                                        </p:tgtEl>
                                        <p:attrNameLst>
                                          <p:attrName>style.visibility</p:attrName>
                                        </p:attrNameLst>
                                      </p:cBhvr>
                                      <p:to>
                                        <p:strVal val="visible"/>
                                      </p:to>
                                    </p:set>
                                    <p:anim calcmode="lin" valueType="num">
                                      <p:cBhvr additive="base">
                                        <p:cTn id="31" dur="500" fill="hold"/>
                                        <p:tgtEl>
                                          <p:spTgt spid="4915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5">
                                            <p:txEl>
                                              <p:pRg st="10" end="10"/>
                                            </p:txEl>
                                          </p:spTgt>
                                        </p:tgtEl>
                                        <p:attrNameLst>
                                          <p:attrName>style.visibility</p:attrName>
                                        </p:attrNameLst>
                                      </p:cBhvr>
                                      <p:to>
                                        <p:strVal val="visible"/>
                                      </p:to>
                                    </p:set>
                                    <p:anim calcmode="lin" valueType="num">
                                      <p:cBhvr additive="base">
                                        <p:cTn id="37" dur="500" fill="hold"/>
                                        <p:tgtEl>
                                          <p:spTgt spid="4915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4648200" y="1125538"/>
            <a:ext cx="4316413"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r>
              <a:rPr lang="cy-GB" sz="2400" dirty="0" smtClean="0">
                <a:solidFill>
                  <a:srgbClr val="00FFFF"/>
                </a:solidFill>
              </a:rPr>
              <a:t>Big events e.g Tall Ships and MTV awards.</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Development of passenger shipping trade.</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‘Gentrification’ of old Whisky Bonds.</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Leith Walk – tree planting.</a:t>
            </a:r>
          </a:p>
          <a:p>
            <a:pPr eaLnBrk="1" hangingPunct="1">
              <a:buFontTx/>
              <a:buNone/>
            </a:pPr>
            <a:endParaRPr lang="cy-GB" sz="2400" dirty="0" smtClean="0">
              <a:solidFill>
                <a:srgbClr val="00FFFF"/>
              </a:solidFill>
            </a:endParaRPr>
          </a:p>
          <a:p>
            <a:pPr eaLnBrk="1" hangingPunct="1"/>
            <a:r>
              <a:rPr lang="cy-GB" sz="2400" dirty="0" smtClean="0">
                <a:solidFill>
                  <a:srgbClr val="00FFFF"/>
                </a:solidFill>
              </a:rPr>
              <a:t>Large stores</a:t>
            </a:r>
          </a:p>
          <a:p>
            <a:pPr eaLnBrk="1" hangingPunct="1"/>
            <a:endParaRPr lang="en-US" sz="2400" dirty="0" smtClean="0"/>
          </a:p>
          <a:p>
            <a:pPr eaLnBrk="1" hangingPunct="1"/>
            <a:endParaRPr lang="en-US" sz="2400" dirty="0" smtClean="0"/>
          </a:p>
        </p:txBody>
      </p:sp>
      <p:pic>
        <p:nvPicPr>
          <p:cNvPr id="1026" name="Picture 2" descr="http://www.eveningexpress.co.uk/thumbnail.aspx?refId=2806276&amp;refRef=img&amp;style=fu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16632"/>
            <a:ext cx="1901011"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cruisescotland.com/assets/images/header-images/edinburgh.header.jp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5308" y="1916832"/>
            <a:ext cx="3672408" cy="123269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tatic.guim.co.uk/sys-images/Travel/Pix/gallery/2011/8/1/1312199222338/Bond-No9-00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96633" y="3381183"/>
            <a:ext cx="2293268" cy="137596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i1.wp.com/onomastics.co.uk/wp-content/uploads/2013/07/E-Whisky-Bon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9640" y="3356992"/>
            <a:ext cx="2358827" cy="157023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logo"/>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9552" y="5301208"/>
            <a:ext cx="146685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logo"/>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771800" y="5373216"/>
            <a:ext cx="1466850" cy="95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79954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edinburgh 0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 y="1052513"/>
            <a:ext cx="2952750" cy="190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5"/>
          <p:cNvSpPr>
            <a:spLocks noChangeArrowheads="1"/>
          </p:cNvSpPr>
          <p:nvPr/>
        </p:nvSpPr>
        <p:spPr bwMode="auto">
          <a:xfrm>
            <a:off x="250825" y="620713"/>
            <a:ext cx="286443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cy-GB" dirty="0">
                <a:solidFill>
                  <a:srgbClr val="00FFFF"/>
                </a:solidFill>
              </a:rPr>
              <a:t>Recent Develoments in Leith</a:t>
            </a:r>
            <a:endParaRPr lang="en-US" dirty="0">
              <a:solidFill>
                <a:srgbClr val="00FFFF"/>
              </a:solidFill>
            </a:endParaRPr>
          </a:p>
        </p:txBody>
      </p:sp>
      <p:sp>
        <p:nvSpPr>
          <p:cNvPr id="50180" name="Rectangle 6"/>
          <p:cNvSpPr>
            <a:spLocks noChangeArrowheads="1"/>
          </p:cNvSpPr>
          <p:nvPr/>
        </p:nvSpPr>
        <p:spPr bwMode="auto">
          <a:xfrm>
            <a:off x="4356100" y="0"/>
            <a:ext cx="4557713"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GB" sz="2400" dirty="0">
                <a:solidFill>
                  <a:srgbClr val="00FFFF"/>
                </a:solidFill>
                <a:latin typeface="Comic Sans MS" pitchFamily="66" charset="0"/>
              </a:rPr>
              <a:t>Converted warehouses:</a:t>
            </a:r>
            <a:r>
              <a:rPr lang="en-GB" sz="2400" b="1" dirty="0">
                <a:solidFill>
                  <a:srgbClr val="00FFFF"/>
                </a:solidFill>
                <a:latin typeface="Comic Sans MS" pitchFamily="66" charset="0"/>
              </a:rPr>
              <a:t> shops, bars, restaurants on ground floor, flats above</a:t>
            </a:r>
            <a:r>
              <a:rPr lang="en-GB" sz="3200" b="1" dirty="0">
                <a:solidFill>
                  <a:srgbClr val="00FFFF"/>
                </a:solidFill>
                <a:latin typeface="Comic Sans MS" pitchFamily="66" charset="0"/>
              </a:rPr>
              <a:t>.</a:t>
            </a:r>
            <a:endParaRPr lang="en-US" sz="3200" b="1" dirty="0">
              <a:solidFill>
                <a:srgbClr val="00FFFF"/>
              </a:solidFill>
              <a:latin typeface="Comic Sans MS" pitchFamily="66" charset="0"/>
            </a:endParaRPr>
          </a:p>
        </p:txBody>
      </p:sp>
      <p:pic>
        <p:nvPicPr>
          <p:cNvPr id="50181" name="Picture 7" descr="edinburgh 0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9338" y="1341438"/>
            <a:ext cx="381635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8" descr="leith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4213" y="3860800"/>
            <a:ext cx="3024187" cy="226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3" name="Picture 9" descr="coalhill_panorami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24300" y="4365625"/>
            <a:ext cx="4787900" cy="209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61407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dinburgh 00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1579563"/>
            <a:ext cx="3538537" cy="227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5" descr="edinburgh 00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0175" y="1533525"/>
            <a:ext cx="360997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6" descr="edinburgh 0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9700" y="4149725"/>
            <a:ext cx="3924300" cy="252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Rectangle 7"/>
          <p:cNvSpPr>
            <a:spLocks noChangeArrowheads="1"/>
          </p:cNvSpPr>
          <p:nvPr/>
        </p:nvSpPr>
        <p:spPr bwMode="auto">
          <a:xfrm>
            <a:off x="323850" y="4149725"/>
            <a:ext cx="2663825" cy="9144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cy-GB"/>
              <a:t>Scottish Executive</a:t>
            </a:r>
          </a:p>
          <a:p>
            <a:pPr algn="ctr"/>
            <a:r>
              <a:rPr lang="cy-GB"/>
              <a:t>Headquarters</a:t>
            </a:r>
          </a:p>
          <a:p>
            <a:pPr algn="ctr"/>
            <a:r>
              <a:rPr lang="cy-GB"/>
              <a:t>(Victoria Quay)</a:t>
            </a:r>
            <a:endParaRPr lang="en-US"/>
          </a:p>
        </p:txBody>
      </p:sp>
      <p:sp>
        <p:nvSpPr>
          <p:cNvPr id="51206" name="Rectangle 8"/>
          <p:cNvSpPr>
            <a:spLocks noChangeArrowheads="1"/>
          </p:cNvSpPr>
          <p:nvPr/>
        </p:nvSpPr>
        <p:spPr bwMode="auto">
          <a:xfrm>
            <a:off x="2051050" y="5157788"/>
            <a:ext cx="2592388" cy="9144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cy-GB"/>
              <a:t>New Expensive Flats</a:t>
            </a:r>
            <a:endParaRPr lang="en-US"/>
          </a:p>
        </p:txBody>
      </p:sp>
      <p:sp>
        <p:nvSpPr>
          <p:cNvPr id="51207" name="Line 9"/>
          <p:cNvSpPr>
            <a:spLocks noChangeShapeType="1"/>
          </p:cNvSpPr>
          <p:nvPr/>
        </p:nvSpPr>
        <p:spPr bwMode="auto">
          <a:xfrm flipV="1">
            <a:off x="3779838" y="3644900"/>
            <a:ext cx="1368425"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xmlns="" val="11105022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Exam Style Question</a:t>
            </a:r>
            <a:endParaRPr lang="en-GB" dirty="0">
              <a:solidFill>
                <a:srgbClr val="00FFFF"/>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00FFFF"/>
                </a:solidFill>
              </a:rPr>
              <a:t>Referring to an inner city landscape in Glasgow, or in a city you have studied, describe and explain the changes which have taken place in recent years</a:t>
            </a:r>
            <a:r>
              <a:rPr lang="en-GB" dirty="0" smtClean="0">
                <a:solidFill>
                  <a:srgbClr val="00FFFF"/>
                </a:solidFill>
              </a:rPr>
              <a:t>.</a:t>
            </a:r>
          </a:p>
          <a:p>
            <a:pPr marL="0" indent="0" algn="r">
              <a:buNone/>
            </a:pPr>
            <a:r>
              <a:rPr lang="en-GB" dirty="0" smtClean="0">
                <a:solidFill>
                  <a:srgbClr val="00FFFF"/>
                </a:solidFill>
              </a:rPr>
              <a:t>6</a:t>
            </a:r>
          </a:p>
          <a:p>
            <a:pPr marL="0" indent="0">
              <a:buNone/>
            </a:pPr>
            <a:r>
              <a:rPr lang="en-GB" dirty="0" smtClean="0">
                <a:solidFill>
                  <a:srgbClr val="00FFFF"/>
                </a:solidFill>
              </a:rPr>
              <a:t>Assess the effectiveness of solutions to tackle problems in the inner city (focusing on housing) for a city you have studied.</a:t>
            </a:r>
          </a:p>
          <a:p>
            <a:pPr marL="0" indent="0" algn="r">
              <a:buNone/>
            </a:pPr>
            <a:r>
              <a:rPr lang="en-GB" dirty="0">
                <a:solidFill>
                  <a:srgbClr val="00FFFF"/>
                </a:solidFill>
              </a:rPr>
              <a:t>6</a:t>
            </a:r>
          </a:p>
        </p:txBody>
      </p:sp>
    </p:spTree>
    <p:extLst>
      <p:ext uri="{BB962C8B-B14F-4D97-AF65-F5344CB8AC3E}">
        <p14:creationId xmlns:p14="http://schemas.microsoft.com/office/powerpoint/2010/main" xmlns="" val="3028226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WILL</a:t>
            </a:r>
            <a:endParaRPr lang="en-GB" dirty="0"/>
          </a:p>
        </p:txBody>
      </p:sp>
      <p:sp>
        <p:nvSpPr>
          <p:cNvPr id="3" name="Content Placeholder 2"/>
          <p:cNvSpPr>
            <a:spLocks noGrp="1"/>
          </p:cNvSpPr>
          <p:nvPr>
            <p:ph idx="1"/>
          </p:nvPr>
        </p:nvSpPr>
        <p:spPr/>
        <p:txBody>
          <a:bodyPr/>
          <a:lstStyle/>
          <a:p>
            <a:r>
              <a:rPr lang="en-GB" dirty="0" smtClean="0">
                <a:solidFill>
                  <a:srgbClr val="00FFFF"/>
                </a:solidFill>
              </a:rPr>
              <a:t>Be able to describe the problems of shanty towns/slums.</a:t>
            </a:r>
          </a:p>
          <a:p>
            <a:endParaRPr lang="en-GB" dirty="0">
              <a:solidFill>
                <a:srgbClr val="00FFFF"/>
              </a:solidFill>
            </a:endParaRPr>
          </a:p>
          <a:p>
            <a:r>
              <a:rPr lang="en-GB" dirty="0" smtClean="0">
                <a:solidFill>
                  <a:srgbClr val="00FFFF"/>
                </a:solidFill>
              </a:rPr>
              <a:t>Focus on one case study of a slum</a:t>
            </a:r>
          </a:p>
          <a:p>
            <a:endParaRPr lang="en-GB" dirty="0">
              <a:solidFill>
                <a:srgbClr val="00FFFF"/>
              </a:solidFill>
            </a:endParaRPr>
          </a:p>
          <a:p>
            <a:r>
              <a:rPr lang="en-GB" dirty="0" smtClean="0">
                <a:solidFill>
                  <a:srgbClr val="00FFFF"/>
                </a:solidFill>
              </a:rPr>
              <a:t>Consider the effectiveness of solutions used to tackle the problems.</a:t>
            </a:r>
            <a:endParaRPr lang="en-GB" dirty="0">
              <a:solidFill>
                <a:srgbClr val="00FFFF"/>
              </a:solidFill>
            </a:endParaRPr>
          </a:p>
        </p:txBody>
      </p:sp>
    </p:spTree>
    <p:extLst>
      <p:ext uri="{BB962C8B-B14F-4D97-AF65-F5344CB8AC3E}">
        <p14:creationId xmlns:p14="http://schemas.microsoft.com/office/powerpoint/2010/main" xmlns="" val="3325945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a:hlinkClick r:id="rId2"/>
              </a:rPr>
              <a:t>http://www.gatm.org.uk/?</a:t>
            </a:r>
            <a:r>
              <a:rPr lang="en-GB" smtClean="0">
                <a:hlinkClick r:id="rId2"/>
              </a:rPr>
              <a:t>p=95</a:t>
            </a:r>
            <a:endParaRPr lang="en-GB" smtClean="0"/>
          </a:p>
          <a:p>
            <a:endParaRPr lang="en-GB"/>
          </a:p>
        </p:txBody>
      </p:sp>
    </p:spTree>
    <p:extLst>
      <p:ext uri="{BB962C8B-B14F-4D97-AF65-F5344CB8AC3E}">
        <p14:creationId xmlns:p14="http://schemas.microsoft.com/office/powerpoint/2010/main" xmlns="" val="39848484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Shanty Towns</a:t>
            </a:r>
            <a:endParaRPr lang="en-GB" dirty="0"/>
          </a:p>
        </p:txBody>
      </p:sp>
      <p:sp>
        <p:nvSpPr>
          <p:cNvPr id="3" name="Content Placeholder 2"/>
          <p:cNvSpPr>
            <a:spLocks noGrp="1"/>
          </p:cNvSpPr>
          <p:nvPr>
            <p:ph idx="1"/>
          </p:nvPr>
        </p:nvSpPr>
        <p:spPr>
          <a:xfrm>
            <a:off x="323528" y="1178311"/>
            <a:ext cx="6945447" cy="4525963"/>
          </a:xfrm>
        </p:spPr>
        <p:txBody>
          <a:bodyPr/>
          <a:lstStyle/>
          <a:p>
            <a:r>
              <a:rPr lang="en-GB" i="1" dirty="0" err="1" smtClean="0">
                <a:solidFill>
                  <a:srgbClr val="00FFFF"/>
                </a:solidFill>
              </a:rPr>
              <a:t>Dharavi</a:t>
            </a:r>
            <a:r>
              <a:rPr lang="en-GB" i="1" dirty="0" smtClean="0">
                <a:solidFill>
                  <a:srgbClr val="00FFFF"/>
                </a:solidFill>
              </a:rPr>
              <a:t> - </a:t>
            </a:r>
            <a:r>
              <a:rPr lang="en-GB" dirty="0">
                <a:solidFill>
                  <a:srgbClr val="00FFFF"/>
                </a:solidFill>
              </a:rPr>
              <a:t>Asia's largest </a:t>
            </a:r>
            <a:r>
              <a:rPr lang="en-GB" dirty="0" smtClean="0">
                <a:solidFill>
                  <a:srgbClr val="00FFFF"/>
                </a:solidFill>
              </a:rPr>
              <a:t>slum</a:t>
            </a:r>
          </a:p>
          <a:p>
            <a:r>
              <a:rPr lang="en-GB" dirty="0">
                <a:solidFill>
                  <a:srgbClr val="00FFFF"/>
                </a:solidFill>
              </a:rPr>
              <a:t>Mumbai</a:t>
            </a:r>
            <a:endParaRPr lang="en-GB" dirty="0" smtClean="0">
              <a:solidFill>
                <a:srgbClr val="00FFFF"/>
              </a:solidFill>
            </a:endParaRPr>
          </a:p>
          <a:p>
            <a:r>
              <a:rPr lang="en-GB" dirty="0" smtClean="0">
                <a:solidFill>
                  <a:srgbClr val="00FFFF"/>
                </a:solidFill>
              </a:rPr>
              <a:t>Population – estimates between 600,00 to 1 million</a:t>
            </a:r>
            <a:endParaRPr lang="en-GB" dirty="0">
              <a:solidFill>
                <a:srgbClr val="00FFFF"/>
              </a:solidFill>
            </a:endParaRPr>
          </a:p>
        </p:txBody>
      </p:sp>
      <p:pic>
        <p:nvPicPr>
          <p:cNvPr id="1026" name="Picture 2" descr="http://s.ngm.com/2007/05/dharavi-mumbai-slum/img/dharavi-industry-61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3441293"/>
            <a:ext cx="4345707" cy="293246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dharavischool.org/big_images/dharavi-33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933056"/>
            <a:ext cx="3944672" cy="26403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location of Dharavi slu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02647" y="116632"/>
            <a:ext cx="1484831" cy="3108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92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FFFF"/>
                </a:solidFill>
              </a:rPr>
              <a:t>Kevin McCloud – Slumming It</a:t>
            </a:r>
            <a:br>
              <a:rPr lang="en-GB" dirty="0" smtClean="0">
                <a:solidFill>
                  <a:srgbClr val="00FFFF"/>
                </a:solidFill>
              </a:rPr>
            </a:br>
            <a:r>
              <a:rPr lang="en-GB" dirty="0" err="1" smtClean="0">
                <a:solidFill>
                  <a:srgbClr val="00FFFF"/>
                </a:solidFill>
              </a:rPr>
              <a:t>Ch</a:t>
            </a:r>
            <a:r>
              <a:rPr lang="en-GB" dirty="0" smtClean="0">
                <a:solidFill>
                  <a:srgbClr val="00FFFF"/>
                </a:solidFill>
              </a:rPr>
              <a:t> 4 documentary 2010</a:t>
            </a:r>
            <a:endParaRPr lang="en-GB" dirty="0">
              <a:solidFill>
                <a:srgbClr val="00FFFF"/>
              </a:solidFill>
            </a:endParaRPr>
          </a:p>
        </p:txBody>
      </p:sp>
      <p:sp>
        <p:nvSpPr>
          <p:cNvPr id="3" name="Content Placeholder 2"/>
          <p:cNvSpPr>
            <a:spLocks noGrp="1"/>
          </p:cNvSpPr>
          <p:nvPr>
            <p:ph idx="1"/>
          </p:nvPr>
        </p:nvSpPr>
        <p:spPr/>
        <p:txBody>
          <a:bodyPr/>
          <a:lstStyle/>
          <a:p>
            <a:r>
              <a:rPr lang="en-GB" dirty="0" smtClean="0">
                <a:hlinkClick r:id="rId2"/>
              </a:rPr>
              <a:t>Slumming it part 1</a:t>
            </a:r>
            <a:endParaRPr lang="en-GB" dirty="0" smtClean="0"/>
          </a:p>
          <a:p>
            <a:r>
              <a:rPr lang="en-GB" dirty="0" smtClean="0">
                <a:hlinkClick r:id="rId3"/>
              </a:rPr>
              <a:t>Slumming it part 2</a:t>
            </a:r>
            <a:endParaRPr lang="en-GB" dirty="0"/>
          </a:p>
          <a:p>
            <a:endParaRPr lang="en-GB" dirty="0"/>
          </a:p>
        </p:txBody>
      </p:sp>
      <p:pic>
        <p:nvPicPr>
          <p:cNvPr id="2050" name="Picture 2" descr="Kevin McCloud in Slumming I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9952" y="3284984"/>
            <a:ext cx="4457700" cy="2981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99598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hlinkClick r:id="rId2"/>
              </a:rPr>
              <a:t>BBC info</a:t>
            </a:r>
            <a:endParaRPr lang="en-GB" dirty="0" smtClean="0"/>
          </a:p>
          <a:p>
            <a:pPr marL="0" indent="0">
              <a:buNone/>
            </a:pPr>
            <a:endParaRPr lang="en-GB" dirty="0" smtClean="0"/>
          </a:p>
          <a:p>
            <a:pPr marL="0" indent="0">
              <a:buNone/>
            </a:pPr>
            <a:r>
              <a:rPr lang="en-GB" dirty="0" smtClean="0">
                <a:hlinkClick r:id="rId3"/>
              </a:rPr>
              <a:t>National Geographic article</a:t>
            </a:r>
            <a:endParaRPr lang="en-GB" dirty="0"/>
          </a:p>
        </p:txBody>
      </p:sp>
    </p:spTree>
    <p:extLst>
      <p:ext uri="{BB962C8B-B14F-4D97-AF65-F5344CB8AC3E}">
        <p14:creationId xmlns:p14="http://schemas.microsoft.com/office/powerpoint/2010/main" xmlns="" val="1707172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dirty="0" smtClean="0">
                <a:solidFill>
                  <a:srgbClr val="00FFFF"/>
                </a:solidFill>
              </a:rPr>
              <a:t>Problems</a:t>
            </a:r>
            <a:endParaRPr lang="en-GB" dirty="0">
              <a:solidFill>
                <a:srgbClr val="00FFFF"/>
              </a:solidFill>
            </a:endParaRPr>
          </a:p>
        </p:txBody>
      </p:sp>
      <p:sp>
        <p:nvSpPr>
          <p:cNvPr id="3" name="Content Placeholder 2"/>
          <p:cNvSpPr>
            <a:spLocks noGrp="1"/>
          </p:cNvSpPr>
          <p:nvPr>
            <p:ph idx="1"/>
          </p:nvPr>
        </p:nvSpPr>
        <p:spPr>
          <a:xfrm>
            <a:off x="179512" y="836712"/>
            <a:ext cx="8507288" cy="5904656"/>
          </a:xfrm>
        </p:spPr>
        <p:txBody>
          <a:bodyPr>
            <a:normAutofit fontScale="77500" lnSpcReduction="20000"/>
          </a:bodyPr>
          <a:lstStyle/>
          <a:p>
            <a:r>
              <a:rPr lang="en-GB" dirty="0" smtClean="0">
                <a:solidFill>
                  <a:srgbClr val="00FFFF"/>
                </a:solidFill>
              </a:rPr>
              <a:t>Overcrowding - </a:t>
            </a:r>
            <a:r>
              <a:rPr lang="en-GB" dirty="0">
                <a:solidFill>
                  <a:srgbClr val="00FFFF"/>
                </a:solidFill>
              </a:rPr>
              <a:t>population of more than 600,000 people </a:t>
            </a:r>
            <a:endParaRPr lang="en-GB" dirty="0" smtClean="0">
              <a:solidFill>
                <a:srgbClr val="00FFFF"/>
              </a:solidFill>
            </a:endParaRPr>
          </a:p>
          <a:p>
            <a:pPr marL="0" indent="0">
              <a:buNone/>
            </a:pPr>
            <a:endParaRPr lang="en-GB" dirty="0" smtClean="0">
              <a:solidFill>
                <a:srgbClr val="00FFFF"/>
              </a:solidFill>
            </a:endParaRPr>
          </a:p>
          <a:p>
            <a:r>
              <a:rPr lang="en-GB" dirty="0" smtClean="0">
                <a:solidFill>
                  <a:srgbClr val="00FFFF"/>
                </a:solidFill>
              </a:rPr>
              <a:t>noise</a:t>
            </a:r>
            <a:r>
              <a:rPr lang="en-GB" dirty="0">
                <a:solidFill>
                  <a:srgbClr val="00FFFF"/>
                </a:solidFill>
              </a:rPr>
              <a:t>, water and air </a:t>
            </a:r>
            <a:r>
              <a:rPr lang="en-GB" dirty="0" smtClean="0">
                <a:solidFill>
                  <a:srgbClr val="00FFFF"/>
                </a:solidFill>
              </a:rPr>
              <a:t>pollution</a:t>
            </a:r>
          </a:p>
          <a:p>
            <a:pPr marL="0" indent="0">
              <a:buNone/>
            </a:pPr>
            <a:endParaRPr lang="en-GB" dirty="0" smtClean="0">
              <a:solidFill>
                <a:srgbClr val="00FFFF"/>
              </a:solidFill>
            </a:endParaRPr>
          </a:p>
          <a:p>
            <a:r>
              <a:rPr lang="en-GB" dirty="0" smtClean="0">
                <a:solidFill>
                  <a:srgbClr val="00FFFF"/>
                </a:solidFill>
              </a:rPr>
              <a:t>Lack of sanitation</a:t>
            </a:r>
          </a:p>
          <a:p>
            <a:pPr marL="0" indent="0">
              <a:buNone/>
            </a:pPr>
            <a:endParaRPr lang="en-GB" dirty="0" smtClean="0">
              <a:solidFill>
                <a:srgbClr val="00FFFF"/>
              </a:solidFill>
            </a:endParaRPr>
          </a:p>
          <a:p>
            <a:r>
              <a:rPr lang="en-GB" dirty="0">
                <a:solidFill>
                  <a:srgbClr val="00FFFF"/>
                </a:solidFill>
              </a:rPr>
              <a:t>Next to the open sewers are water pipes, which can crack and take in sewage</a:t>
            </a:r>
            <a:r>
              <a:rPr lang="en-GB" dirty="0" smtClean="0">
                <a:solidFill>
                  <a:srgbClr val="00FFFF"/>
                </a:solidFill>
              </a:rPr>
              <a:t>.</a:t>
            </a:r>
          </a:p>
          <a:p>
            <a:pPr marL="0" indent="0">
              <a:buNone/>
            </a:pPr>
            <a:endParaRPr lang="en-GB" dirty="0" smtClean="0">
              <a:solidFill>
                <a:srgbClr val="00FFFF"/>
              </a:solidFill>
            </a:endParaRPr>
          </a:p>
          <a:p>
            <a:r>
              <a:rPr lang="en-GB" dirty="0" smtClean="0">
                <a:solidFill>
                  <a:srgbClr val="00FFFF"/>
                </a:solidFill>
              </a:rPr>
              <a:t>Disease - doctors </a:t>
            </a:r>
            <a:r>
              <a:rPr lang="en-GB" dirty="0">
                <a:solidFill>
                  <a:srgbClr val="00FFFF"/>
                </a:solidFill>
              </a:rPr>
              <a:t>deal with 4,000 cases a day of diphtheria and </a:t>
            </a:r>
            <a:r>
              <a:rPr lang="en-GB" dirty="0" smtClean="0">
                <a:solidFill>
                  <a:srgbClr val="00FFFF"/>
                </a:solidFill>
              </a:rPr>
              <a:t>typhoid</a:t>
            </a:r>
          </a:p>
          <a:p>
            <a:pPr marL="0" indent="0">
              <a:buNone/>
            </a:pPr>
            <a:endParaRPr lang="en-GB" dirty="0" smtClean="0">
              <a:solidFill>
                <a:srgbClr val="00FFFF"/>
              </a:solidFill>
            </a:endParaRPr>
          </a:p>
          <a:p>
            <a:r>
              <a:rPr lang="en-GB" dirty="0">
                <a:solidFill>
                  <a:srgbClr val="00FFFF"/>
                </a:solidFill>
              </a:rPr>
              <a:t>no legal rights to the land</a:t>
            </a:r>
            <a:r>
              <a:rPr lang="en-GB" dirty="0" smtClean="0">
                <a:solidFill>
                  <a:srgbClr val="00FFFF"/>
                </a:solidFill>
              </a:rPr>
              <a:t>.</a:t>
            </a:r>
          </a:p>
          <a:p>
            <a:pPr marL="0" indent="0">
              <a:buNone/>
            </a:pPr>
            <a:endParaRPr lang="en-GB" dirty="0" smtClean="0">
              <a:solidFill>
                <a:srgbClr val="00FFFF"/>
              </a:solidFill>
            </a:endParaRPr>
          </a:p>
          <a:p>
            <a:r>
              <a:rPr lang="en-GB" dirty="0">
                <a:solidFill>
                  <a:srgbClr val="00FFFF"/>
                </a:solidFill>
              </a:rPr>
              <a:t>no maps or road signs</a:t>
            </a:r>
          </a:p>
        </p:txBody>
      </p:sp>
    </p:spTree>
    <p:extLst>
      <p:ext uri="{BB962C8B-B14F-4D97-AF65-F5344CB8AC3E}">
        <p14:creationId xmlns:p14="http://schemas.microsoft.com/office/powerpoint/2010/main" xmlns="" val="21252636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i="1" dirty="0">
                <a:solidFill>
                  <a:srgbClr val="00FFFF"/>
                </a:solidFill>
              </a:rPr>
              <a:t>Collapsing I</a:t>
            </a:r>
            <a:r>
              <a:rPr lang="en-GB" b="1" i="1" dirty="0" smtClean="0">
                <a:solidFill>
                  <a:srgbClr val="00FFFF"/>
                </a:solidFill>
              </a:rPr>
              <a:t>nfrastructure</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en-GB" dirty="0" smtClean="0">
                <a:solidFill>
                  <a:srgbClr val="00FFFF"/>
                </a:solidFill>
              </a:rPr>
              <a:t>Many </a:t>
            </a:r>
            <a:r>
              <a:rPr lang="en-GB" dirty="0">
                <a:solidFill>
                  <a:srgbClr val="00FFFF"/>
                </a:solidFill>
              </a:rPr>
              <a:t>cities in the developing world do not have an infrastructure that is capable of dealing with the massive increases in population. </a:t>
            </a:r>
            <a:endParaRPr lang="en-GB" dirty="0" smtClean="0">
              <a:solidFill>
                <a:srgbClr val="00FFFF"/>
              </a:solidFill>
            </a:endParaRPr>
          </a:p>
          <a:p>
            <a:pPr marL="0" indent="0">
              <a:buNone/>
            </a:pPr>
            <a:r>
              <a:rPr lang="en-GB" dirty="0" smtClean="0">
                <a:solidFill>
                  <a:srgbClr val="00FFFF"/>
                </a:solidFill>
              </a:rPr>
              <a:t>In </a:t>
            </a:r>
            <a:r>
              <a:rPr lang="en-GB" dirty="0">
                <a:solidFill>
                  <a:srgbClr val="00FFFF"/>
                </a:solidFill>
              </a:rPr>
              <a:t>addition, the governments do not have sufficient funds available to maintain the facilities, let alone improve them. </a:t>
            </a:r>
            <a:endParaRPr lang="en-GB" dirty="0" smtClean="0">
              <a:solidFill>
                <a:srgbClr val="00FFFF"/>
              </a:solidFill>
            </a:endParaRPr>
          </a:p>
          <a:p>
            <a:pPr marL="0" indent="0">
              <a:buNone/>
            </a:pPr>
            <a:endParaRPr lang="en-GB" b="1" dirty="0">
              <a:solidFill>
                <a:srgbClr val="00FFFF"/>
              </a:solidFill>
            </a:endParaRPr>
          </a:p>
        </p:txBody>
      </p:sp>
    </p:spTree>
    <p:extLst>
      <p:ext uri="{BB962C8B-B14F-4D97-AF65-F5344CB8AC3E}">
        <p14:creationId xmlns:p14="http://schemas.microsoft.com/office/powerpoint/2010/main" xmlns="" val="2662776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solidFill>
                  <a:srgbClr val="00FFFF"/>
                </a:solidFill>
              </a:rPr>
              <a:t>Increasing levels of pollution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rgbClr val="00FFFF"/>
                </a:solidFill>
              </a:rPr>
              <a:t>Pollution </a:t>
            </a:r>
            <a:r>
              <a:rPr lang="en-GB" dirty="0">
                <a:solidFill>
                  <a:srgbClr val="00FFFF"/>
                </a:solidFill>
              </a:rPr>
              <a:t>of air, land and water is a major problem in most developing world cities. The drive to industrialisation brings with it inevitable problems, especially as legislation to protect the environment is often non-existent or rarely enforced. Furthermore, the hidden economy can add to the levels of pollution as small, unlicensed industries are set up in peoples homes or on rooftops. These industries release their pollutants into the air, land and water.</a:t>
            </a:r>
          </a:p>
          <a:p>
            <a:pPr marL="0" indent="0">
              <a:buNone/>
            </a:pPr>
            <a:endParaRPr lang="en-GB" b="1" dirty="0">
              <a:solidFill>
                <a:srgbClr val="00FFFF"/>
              </a:solidFill>
            </a:endParaRPr>
          </a:p>
        </p:txBody>
      </p:sp>
    </p:spTree>
    <p:extLst>
      <p:ext uri="{BB962C8B-B14F-4D97-AF65-F5344CB8AC3E}">
        <p14:creationId xmlns:p14="http://schemas.microsoft.com/office/powerpoint/2010/main" xmlns="" val="3100499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solidFill>
                  <a:srgbClr val="00FFFF"/>
                </a:solidFill>
              </a:rPr>
              <a:t>Increased volume of traffic on poorly maintained roads.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rgbClr val="00FFFF"/>
                </a:solidFill>
              </a:rPr>
              <a:t>The </a:t>
            </a:r>
            <a:r>
              <a:rPr lang="en-GB" dirty="0">
                <a:solidFill>
                  <a:srgbClr val="00FFFF"/>
                </a:solidFill>
              </a:rPr>
              <a:t>water supply can also become polluted as inadequate sewerage facilities allow the spread of harmful bacteria. Indeed, death from water-borne disease is one of the biggest causes of high infant mortality rates.</a:t>
            </a:r>
          </a:p>
          <a:p>
            <a:pPr marL="0" indent="0">
              <a:buNone/>
            </a:pPr>
            <a:endParaRPr lang="en-GB" b="1" dirty="0">
              <a:solidFill>
                <a:srgbClr val="00FFFF"/>
              </a:solidFill>
            </a:endParaRPr>
          </a:p>
          <a:p>
            <a:endParaRPr lang="en-GB" dirty="0"/>
          </a:p>
        </p:txBody>
      </p:sp>
    </p:spTree>
    <p:extLst>
      <p:ext uri="{BB962C8B-B14F-4D97-AF65-F5344CB8AC3E}">
        <p14:creationId xmlns:p14="http://schemas.microsoft.com/office/powerpoint/2010/main" xmlns="" val="4254646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solidFill>
                  <a:srgbClr val="00FFFF"/>
                </a:solidFill>
              </a:rPr>
              <a:t>Inadequate housing and services.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rgbClr val="00FFFF"/>
                </a:solidFill>
              </a:rPr>
              <a:t>Shanty </a:t>
            </a:r>
            <a:r>
              <a:rPr lang="en-GB" dirty="0">
                <a:solidFill>
                  <a:srgbClr val="00FFFF"/>
                </a:solidFill>
              </a:rPr>
              <a:t>towns display most problems typical of developing world cities. On arrival at the city, it is most likely that the migrant will find him having to create his own shelter, live on the streets or rent a single room. In Calcutta, "Hotbed Hotels" rent rooms on an eight hour basis, whilst in Mexico City, over ten million live in shanty towns. </a:t>
            </a:r>
          </a:p>
          <a:p>
            <a:pPr marL="0" indent="0">
              <a:buNone/>
            </a:pPr>
            <a:endParaRPr lang="en-GB" b="1" dirty="0">
              <a:solidFill>
                <a:srgbClr val="00FFFF"/>
              </a:solidFill>
            </a:endParaRPr>
          </a:p>
          <a:p>
            <a:endParaRPr lang="en-GB" dirty="0"/>
          </a:p>
          <a:p>
            <a:endParaRPr lang="en-GB" dirty="0"/>
          </a:p>
        </p:txBody>
      </p:sp>
    </p:spTree>
    <p:extLst>
      <p:ext uri="{BB962C8B-B14F-4D97-AF65-F5344CB8AC3E}">
        <p14:creationId xmlns:p14="http://schemas.microsoft.com/office/powerpoint/2010/main" xmlns="" val="37441983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00FFFF"/>
                </a:solidFill>
              </a:rPr>
              <a:t>Inappropriate </a:t>
            </a:r>
            <a:r>
              <a:rPr lang="en-GB" b="1" i="1" dirty="0">
                <a:solidFill>
                  <a:srgbClr val="00FFFF"/>
                </a:solidFill>
              </a:rPr>
              <a:t>land</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rgbClr val="00FFFF"/>
                </a:solidFill>
              </a:rPr>
              <a:t>Maybe </a:t>
            </a:r>
            <a:r>
              <a:rPr lang="en-GB" dirty="0">
                <a:solidFill>
                  <a:srgbClr val="00FFFF"/>
                </a:solidFill>
              </a:rPr>
              <a:t>it is prone to flooding or is very steeply sloping, increasing the chances of a landslip. It could be on a piece of land that has been badly polluted by a neighbouring industry. The shelters made of wood and high population densities increase the risk of fire. </a:t>
            </a:r>
          </a:p>
          <a:p>
            <a:pPr marL="0" indent="0">
              <a:buNone/>
            </a:pPr>
            <a:endParaRPr lang="en-GB" b="1" dirty="0">
              <a:solidFill>
                <a:srgbClr val="00FFFF"/>
              </a:solidFill>
            </a:endParaRPr>
          </a:p>
          <a:p>
            <a:endParaRPr lang="en-GB" dirty="0"/>
          </a:p>
        </p:txBody>
      </p:sp>
    </p:spTree>
    <p:extLst>
      <p:ext uri="{BB962C8B-B14F-4D97-AF65-F5344CB8AC3E}">
        <p14:creationId xmlns:p14="http://schemas.microsoft.com/office/powerpoint/2010/main" xmlns="" val="1772680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n-GB" b="1" i="1" dirty="0" smtClean="0">
                <a:solidFill>
                  <a:srgbClr val="00FFFF"/>
                </a:solidFill>
              </a:rPr>
              <a:t>Services </a:t>
            </a:r>
            <a:r>
              <a:rPr lang="en-GB" b="1" i="1" dirty="0">
                <a:solidFill>
                  <a:srgbClr val="00FFFF"/>
                </a:solidFill>
              </a:rPr>
              <a:t>will be non-existent or incapable of maintaining a basic standard of living</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rgbClr val="00FFFF"/>
                </a:solidFill>
              </a:rPr>
              <a:t>The </a:t>
            </a:r>
            <a:r>
              <a:rPr lang="en-GB" dirty="0">
                <a:solidFill>
                  <a:srgbClr val="00FFFF"/>
                </a:solidFill>
              </a:rPr>
              <a:t>lack of basic services like a clean water supply, rubbish collection and sewerage disposal mean that the risks of disease are very high.</a:t>
            </a:r>
          </a:p>
          <a:p>
            <a:pPr marL="0" indent="0">
              <a:buNone/>
            </a:pPr>
            <a:r>
              <a:rPr lang="en-GB" dirty="0">
                <a:solidFill>
                  <a:srgbClr val="00FFFF"/>
                </a:solidFill>
              </a:rPr>
              <a:t> </a:t>
            </a:r>
            <a:endParaRPr lang="en-GB" dirty="0"/>
          </a:p>
        </p:txBody>
      </p:sp>
    </p:spTree>
    <p:extLst>
      <p:ext uri="{BB962C8B-B14F-4D97-AF65-F5344CB8AC3E}">
        <p14:creationId xmlns:p14="http://schemas.microsoft.com/office/powerpoint/2010/main" xmlns="" val="380941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WE WILL</a:t>
            </a:r>
          </a:p>
        </p:txBody>
      </p:sp>
      <p:sp>
        <p:nvSpPr>
          <p:cNvPr id="18435" name="Content Placeholder 2"/>
          <p:cNvSpPr>
            <a:spLocks noGrp="1"/>
          </p:cNvSpPr>
          <p:nvPr>
            <p:ph idx="1"/>
          </p:nvPr>
        </p:nvSpPr>
        <p:spPr/>
        <p:txBody>
          <a:bodyPr/>
          <a:lstStyle/>
          <a:p>
            <a:r>
              <a:rPr lang="en-GB" altLang="en-US" smtClean="0"/>
              <a:t>Be able to name and describe different urban models.</a:t>
            </a:r>
          </a:p>
          <a:p>
            <a:endParaRPr lang="en-GB" altLang="en-US" smtClean="0"/>
          </a:p>
          <a:p>
            <a:r>
              <a:rPr lang="en-GB" altLang="en-US" smtClean="0"/>
              <a:t>Consider how such models apply to Edinburgh.</a:t>
            </a:r>
          </a:p>
        </p:txBody>
      </p:sp>
    </p:spTree>
    <p:extLst>
      <p:ext uri="{BB962C8B-B14F-4D97-AF65-F5344CB8AC3E}">
        <p14:creationId xmlns:p14="http://schemas.microsoft.com/office/powerpoint/2010/main" xmlns="" val="10947098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L</a:t>
            </a:r>
            <a:r>
              <a:rPr lang="en-GB" i="1" dirty="0" smtClean="0"/>
              <a:t>ack </a:t>
            </a:r>
            <a:r>
              <a:rPr lang="en-GB" i="1" dirty="0"/>
              <a:t>of employment</a:t>
            </a:r>
            <a:endParaRPr lang="en-GB" dirty="0"/>
          </a:p>
        </p:txBody>
      </p:sp>
      <p:sp>
        <p:nvSpPr>
          <p:cNvPr id="3" name="Content Placeholder 2"/>
          <p:cNvSpPr>
            <a:spLocks noGrp="1"/>
          </p:cNvSpPr>
          <p:nvPr>
            <p:ph idx="1"/>
          </p:nvPr>
        </p:nvSpPr>
        <p:spPr/>
        <p:txBody>
          <a:bodyPr>
            <a:normAutofit/>
          </a:bodyPr>
          <a:lstStyle/>
          <a:p>
            <a:pPr marL="0" indent="0">
              <a:buNone/>
            </a:pPr>
            <a:r>
              <a:rPr lang="en-GB" b="1" i="1" dirty="0">
                <a:solidFill>
                  <a:srgbClr val="00FFFF"/>
                </a:solidFill>
              </a:rPr>
              <a:t>A lack of employment means that people have to look for other ways of earning money.</a:t>
            </a:r>
            <a:r>
              <a:rPr lang="en-GB" dirty="0">
                <a:solidFill>
                  <a:srgbClr val="00FFFF"/>
                </a:solidFill>
              </a:rPr>
              <a:t> In Manila, children scavenge on refuse sites collecting cans for recycling. As well as being unpleasant, the risk of injury is high and any cuts will become infected. Hospital waste is also dumped on the site with hypodermic needles adding to the dangers of serious infection.</a:t>
            </a:r>
          </a:p>
          <a:p>
            <a:pPr marL="0" indent="0">
              <a:buNone/>
            </a:pPr>
            <a:endParaRPr lang="en-GB" dirty="0">
              <a:solidFill>
                <a:srgbClr val="00FFFF"/>
              </a:solidFill>
            </a:endParaRPr>
          </a:p>
          <a:p>
            <a:endParaRPr lang="en-GB" dirty="0"/>
          </a:p>
        </p:txBody>
      </p:sp>
    </p:spTree>
    <p:extLst>
      <p:ext uri="{BB962C8B-B14F-4D97-AF65-F5344CB8AC3E}">
        <p14:creationId xmlns:p14="http://schemas.microsoft.com/office/powerpoint/2010/main" xmlns="" val="847353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Drugs</a:t>
            </a:r>
          </a:p>
        </p:txBody>
      </p:sp>
      <p:sp>
        <p:nvSpPr>
          <p:cNvPr id="3" name="Content Placeholder 2"/>
          <p:cNvSpPr>
            <a:spLocks noGrp="1"/>
          </p:cNvSpPr>
          <p:nvPr>
            <p:ph idx="1"/>
          </p:nvPr>
        </p:nvSpPr>
        <p:spPr/>
        <p:txBody>
          <a:bodyPr/>
          <a:lstStyle/>
          <a:p>
            <a:r>
              <a:rPr lang="en-GB" dirty="0">
                <a:solidFill>
                  <a:srgbClr val="00FFFF"/>
                </a:solidFill>
              </a:rPr>
              <a:t>Drugs have also taken a grip in many shanty towns. In Rio's </a:t>
            </a:r>
            <a:r>
              <a:rPr lang="en-GB" dirty="0" err="1">
                <a:solidFill>
                  <a:srgbClr val="00FFFF"/>
                </a:solidFill>
              </a:rPr>
              <a:t>favellas</a:t>
            </a:r>
            <a:r>
              <a:rPr lang="en-GB" dirty="0">
                <a:solidFill>
                  <a:srgbClr val="00FFFF"/>
                </a:solidFill>
              </a:rPr>
              <a:t>, there are often gun battles between rival gangs. </a:t>
            </a:r>
          </a:p>
          <a:p>
            <a:endParaRPr lang="en-GB" dirty="0"/>
          </a:p>
        </p:txBody>
      </p:sp>
    </p:spTree>
    <p:extLst>
      <p:ext uri="{BB962C8B-B14F-4D97-AF65-F5344CB8AC3E}">
        <p14:creationId xmlns:p14="http://schemas.microsoft.com/office/powerpoint/2010/main" xmlns="" val="1596569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Solutions</a:t>
            </a:r>
            <a:endParaRPr lang="en-GB" dirty="0">
              <a:solidFill>
                <a:srgbClr val="00FFFF"/>
              </a:solidFill>
            </a:endParaRPr>
          </a:p>
        </p:txBody>
      </p:sp>
      <p:sp>
        <p:nvSpPr>
          <p:cNvPr id="3" name="Content Placeholder 2"/>
          <p:cNvSpPr>
            <a:spLocks noGrp="1"/>
          </p:cNvSpPr>
          <p:nvPr>
            <p:ph idx="1"/>
          </p:nvPr>
        </p:nvSpPr>
        <p:spPr/>
        <p:txBody>
          <a:bodyPr>
            <a:normAutofit/>
          </a:bodyPr>
          <a:lstStyle/>
          <a:p>
            <a:r>
              <a:rPr lang="en-GB" dirty="0" smtClean="0">
                <a:solidFill>
                  <a:srgbClr val="00FFFF"/>
                </a:solidFill>
              </a:rPr>
              <a:t>Imagine you are the Indian Government. What would you do to tackle the housing issue/slums in Mumbai?</a:t>
            </a:r>
          </a:p>
          <a:p>
            <a:endParaRPr lang="en-GB" dirty="0">
              <a:solidFill>
                <a:srgbClr val="00FFFF"/>
              </a:solidFill>
            </a:endParaRPr>
          </a:p>
          <a:p>
            <a:r>
              <a:rPr lang="en-GB" dirty="0" smtClean="0">
                <a:solidFill>
                  <a:srgbClr val="00FFFF"/>
                </a:solidFill>
              </a:rPr>
              <a:t>Be prepared for other groups to question you on your idea.</a:t>
            </a:r>
          </a:p>
          <a:p>
            <a:pPr marL="0" indent="0">
              <a:buNone/>
            </a:pPr>
            <a:endParaRPr lang="en-GB" dirty="0"/>
          </a:p>
        </p:txBody>
      </p:sp>
    </p:spTree>
    <p:extLst>
      <p:ext uri="{BB962C8B-B14F-4D97-AF65-F5344CB8AC3E}">
        <p14:creationId xmlns:p14="http://schemas.microsoft.com/office/powerpoint/2010/main" xmlns="" val="324174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Solutions</a:t>
            </a:r>
            <a:endParaRPr lang="en-GB" dirty="0">
              <a:solidFill>
                <a:srgbClr val="00FFFF"/>
              </a:solidFill>
            </a:endParaRP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smtClean="0">
                <a:solidFill>
                  <a:srgbClr val="00FFFF"/>
                </a:solidFill>
              </a:rPr>
              <a:t>Eviction</a:t>
            </a:r>
          </a:p>
          <a:p>
            <a:pPr marL="514350" indent="-514350">
              <a:buFont typeface="+mj-lt"/>
              <a:buAutoNum type="arabicPeriod"/>
            </a:pPr>
            <a:endParaRPr lang="en-GB" dirty="0">
              <a:solidFill>
                <a:srgbClr val="00FFFF"/>
              </a:solidFill>
            </a:endParaRPr>
          </a:p>
          <a:p>
            <a:pPr marL="514350" indent="-514350">
              <a:buFont typeface="+mj-lt"/>
              <a:buAutoNum type="arabicPeriod"/>
            </a:pPr>
            <a:r>
              <a:rPr lang="en-GB" dirty="0" smtClean="0">
                <a:solidFill>
                  <a:srgbClr val="00FFFF"/>
                </a:solidFill>
              </a:rPr>
              <a:t>Relocation – including high rise flats</a:t>
            </a:r>
          </a:p>
          <a:p>
            <a:pPr marL="514350" indent="-514350">
              <a:buFont typeface="+mj-lt"/>
              <a:buAutoNum type="arabicPeriod"/>
            </a:pPr>
            <a:endParaRPr lang="en-GB" dirty="0" smtClean="0">
              <a:solidFill>
                <a:srgbClr val="00FFFF"/>
              </a:solidFill>
            </a:endParaRPr>
          </a:p>
          <a:p>
            <a:pPr marL="514350" indent="-514350">
              <a:buFont typeface="+mj-lt"/>
              <a:buAutoNum type="arabicPeriod"/>
            </a:pPr>
            <a:r>
              <a:rPr lang="en-GB" dirty="0">
                <a:solidFill>
                  <a:srgbClr val="00FFFF"/>
                </a:solidFill>
              </a:rPr>
              <a:t>Site and service </a:t>
            </a:r>
            <a:r>
              <a:rPr lang="en-GB" dirty="0" smtClean="0">
                <a:solidFill>
                  <a:srgbClr val="00FFFF"/>
                </a:solidFill>
              </a:rPr>
              <a:t>schemes</a:t>
            </a:r>
          </a:p>
          <a:p>
            <a:pPr marL="514350" indent="-514350">
              <a:buFont typeface="+mj-lt"/>
              <a:buAutoNum type="arabicPeriod"/>
            </a:pPr>
            <a:endParaRPr lang="en-GB" dirty="0" smtClean="0">
              <a:solidFill>
                <a:srgbClr val="00FFFF"/>
              </a:solidFill>
            </a:endParaRPr>
          </a:p>
          <a:p>
            <a:pPr marL="514350" indent="-514350">
              <a:buFont typeface="+mj-lt"/>
              <a:buAutoNum type="arabicPeriod"/>
            </a:pPr>
            <a:r>
              <a:rPr lang="en-GB" dirty="0" smtClean="0">
                <a:solidFill>
                  <a:srgbClr val="00FFFF"/>
                </a:solidFill>
              </a:rPr>
              <a:t>Rehabilitation </a:t>
            </a:r>
          </a:p>
          <a:p>
            <a:pPr marL="514350" indent="-514350">
              <a:buFont typeface="+mj-lt"/>
              <a:buAutoNum type="arabicPeriod"/>
            </a:pPr>
            <a:endParaRPr lang="en-GB" dirty="0" smtClean="0">
              <a:solidFill>
                <a:srgbClr val="00FFFF"/>
              </a:solidFill>
            </a:endParaRPr>
          </a:p>
          <a:p>
            <a:pPr marL="514350" indent="-514350">
              <a:buFont typeface="+mj-lt"/>
              <a:buAutoNum type="arabicPeriod"/>
            </a:pPr>
            <a:r>
              <a:rPr lang="en-GB" dirty="0" smtClean="0">
                <a:solidFill>
                  <a:srgbClr val="00FFFF"/>
                </a:solidFill>
              </a:rPr>
              <a:t>Housing developments – Open plot development Karachi</a:t>
            </a:r>
          </a:p>
          <a:p>
            <a:pPr marL="514350" indent="-514350">
              <a:buFont typeface="+mj-lt"/>
              <a:buAutoNum type="arabicPeriod"/>
            </a:pPr>
            <a:endParaRPr lang="en-GB" dirty="0" smtClean="0">
              <a:solidFill>
                <a:srgbClr val="00FFFF"/>
              </a:solidFill>
            </a:endParaRPr>
          </a:p>
          <a:p>
            <a:pPr marL="514350" indent="-514350">
              <a:buFont typeface="+mj-lt"/>
              <a:buAutoNum type="arabicPeriod"/>
            </a:pPr>
            <a:r>
              <a:rPr lang="en-GB" dirty="0">
                <a:solidFill>
                  <a:srgbClr val="00FFFF"/>
                </a:solidFill>
              </a:rPr>
              <a:t>Sewage </a:t>
            </a:r>
            <a:r>
              <a:rPr lang="en-GB" dirty="0" smtClean="0">
                <a:solidFill>
                  <a:srgbClr val="00FFFF"/>
                </a:solidFill>
              </a:rPr>
              <a:t>rehabilitation – Utility Wall Development Karachi</a:t>
            </a:r>
            <a:endParaRPr lang="en-GB" dirty="0">
              <a:solidFill>
                <a:srgbClr val="00FFFF"/>
              </a:solidFill>
            </a:endParaRPr>
          </a:p>
          <a:p>
            <a:endParaRPr lang="en-GB" dirty="0">
              <a:solidFill>
                <a:srgbClr val="00FFFF"/>
              </a:solidFill>
            </a:endParaRPr>
          </a:p>
        </p:txBody>
      </p:sp>
    </p:spTree>
    <p:extLst>
      <p:ext uri="{BB962C8B-B14F-4D97-AF65-F5344CB8AC3E}">
        <p14:creationId xmlns:p14="http://schemas.microsoft.com/office/powerpoint/2010/main" xmlns="" val="2291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solidFill>
                  <a:srgbClr val="00FFFF"/>
                </a:solidFill>
              </a:rPr>
              <a:t>As a group you will be given one possible solution to housing problems in shanty towns/slums.</a:t>
            </a:r>
          </a:p>
          <a:p>
            <a:pPr marL="0" indent="0">
              <a:buNone/>
            </a:pPr>
            <a:endParaRPr lang="en-GB" dirty="0" smtClean="0">
              <a:solidFill>
                <a:srgbClr val="00FFFF"/>
              </a:solidFill>
            </a:endParaRPr>
          </a:p>
          <a:p>
            <a:r>
              <a:rPr lang="en-GB" dirty="0" smtClean="0">
                <a:solidFill>
                  <a:srgbClr val="00FFFF"/>
                </a:solidFill>
              </a:rPr>
              <a:t>You need to become the experts in this solution.</a:t>
            </a:r>
          </a:p>
          <a:p>
            <a:pPr marL="0" indent="0">
              <a:buNone/>
            </a:pPr>
            <a:r>
              <a:rPr lang="en-GB" dirty="0" smtClean="0">
                <a:solidFill>
                  <a:srgbClr val="00FFFF"/>
                </a:solidFill>
              </a:rPr>
              <a:t> </a:t>
            </a:r>
          </a:p>
          <a:p>
            <a:r>
              <a:rPr lang="en-GB" dirty="0" smtClean="0">
                <a:solidFill>
                  <a:srgbClr val="00FFFF"/>
                </a:solidFill>
              </a:rPr>
              <a:t>You will research and provide information on they solution. You must consider the positives and problems.</a:t>
            </a:r>
          </a:p>
          <a:p>
            <a:r>
              <a:rPr lang="en-GB" dirty="0" smtClean="0">
                <a:solidFill>
                  <a:srgbClr val="00FFFF"/>
                </a:solidFill>
              </a:rPr>
              <a:t>Is there evidence of it working in a particular city?</a:t>
            </a:r>
          </a:p>
          <a:p>
            <a:pPr marL="0" indent="0">
              <a:buNone/>
            </a:pPr>
            <a:endParaRPr lang="en-GB" dirty="0">
              <a:solidFill>
                <a:srgbClr val="00FFFF"/>
              </a:solidFill>
            </a:endParaRPr>
          </a:p>
        </p:txBody>
      </p:sp>
    </p:spTree>
    <p:extLst>
      <p:ext uri="{BB962C8B-B14F-4D97-AF65-F5344CB8AC3E}">
        <p14:creationId xmlns:p14="http://schemas.microsoft.com/office/powerpoint/2010/main" xmlns="" val="1695943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92896"/>
            <a:ext cx="8229600" cy="1143000"/>
          </a:xfrm>
        </p:spPr>
        <p:txBody>
          <a:bodyPr/>
          <a:lstStyle/>
          <a:p>
            <a:r>
              <a:rPr lang="en-GB" dirty="0" smtClean="0"/>
              <a:t>1 stay 3 stray</a:t>
            </a:r>
            <a:endParaRPr lang="en-GB" dirty="0"/>
          </a:p>
        </p:txBody>
      </p:sp>
    </p:spTree>
    <p:extLst>
      <p:ext uri="{BB962C8B-B14F-4D97-AF65-F5344CB8AC3E}">
        <p14:creationId xmlns:p14="http://schemas.microsoft.com/office/powerpoint/2010/main" xmlns="" val="15223092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Exam Style Question</a:t>
            </a:r>
            <a:endParaRPr lang="en-GB" dirty="0">
              <a:solidFill>
                <a:srgbClr val="00FFFF"/>
              </a:solidFill>
            </a:endParaRPr>
          </a:p>
        </p:txBody>
      </p:sp>
      <p:sp>
        <p:nvSpPr>
          <p:cNvPr id="3" name="Content Placeholder 2"/>
          <p:cNvSpPr>
            <a:spLocks noGrp="1"/>
          </p:cNvSpPr>
          <p:nvPr>
            <p:ph idx="1"/>
          </p:nvPr>
        </p:nvSpPr>
        <p:spPr/>
        <p:txBody>
          <a:bodyPr>
            <a:normAutofit fontScale="92500" lnSpcReduction="10000"/>
          </a:bodyPr>
          <a:lstStyle/>
          <a:p>
            <a:pPr lvl="0"/>
            <a:r>
              <a:rPr lang="en-GB" dirty="0">
                <a:solidFill>
                  <a:srgbClr val="00FFFF"/>
                </a:solidFill>
              </a:rPr>
              <a:t>Describe and explain the approaches used to deal with housing issues within both Edinburgh and </a:t>
            </a:r>
            <a:r>
              <a:rPr lang="en-GB" dirty="0" smtClean="0">
                <a:solidFill>
                  <a:srgbClr val="00FFFF"/>
                </a:solidFill>
              </a:rPr>
              <a:t>Mumbai (or any other developed and developing city that you have studied)</a:t>
            </a:r>
          </a:p>
          <a:p>
            <a:pPr marL="0" lvl="0" indent="0" algn="r">
              <a:buNone/>
            </a:pPr>
            <a:r>
              <a:rPr lang="en-GB" dirty="0" smtClean="0">
                <a:solidFill>
                  <a:srgbClr val="00FFFF"/>
                </a:solidFill>
              </a:rPr>
              <a:t>(Outcome 2.1)</a:t>
            </a:r>
          </a:p>
          <a:p>
            <a:pPr marL="0" lvl="0" indent="0">
              <a:buNone/>
            </a:pPr>
            <a:endParaRPr lang="en-GB" dirty="0">
              <a:solidFill>
                <a:srgbClr val="00FFFF"/>
              </a:solidFill>
            </a:endParaRPr>
          </a:p>
          <a:p>
            <a:pPr marL="0" lvl="0" indent="0">
              <a:buNone/>
            </a:pPr>
            <a:r>
              <a:rPr lang="en-GB" dirty="0" smtClean="0">
                <a:solidFill>
                  <a:srgbClr val="00FFFF"/>
                </a:solidFill>
              </a:rPr>
              <a:t>Look at the following sample answer and decide on what needs to be changed/added to improve the answer.</a:t>
            </a:r>
            <a:endParaRPr lang="en-GB" dirty="0">
              <a:solidFill>
                <a:srgbClr val="00FFFF"/>
              </a:solidFill>
            </a:endParaRPr>
          </a:p>
          <a:p>
            <a:endParaRPr lang="en-GB" dirty="0"/>
          </a:p>
        </p:txBody>
      </p:sp>
    </p:spTree>
    <p:extLst>
      <p:ext uri="{BB962C8B-B14F-4D97-AF65-F5344CB8AC3E}">
        <p14:creationId xmlns:p14="http://schemas.microsoft.com/office/powerpoint/2010/main" xmlns="" val="32328630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537414"/>
          </a:xfrm>
        </p:spPr>
        <p:txBody>
          <a:bodyPr>
            <a:normAutofit fontScale="90000"/>
          </a:bodyPr>
          <a:lstStyle/>
          <a:p>
            <a:r>
              <a:rPr lang="en-GB" dirty="0" smtClean="0">
                <a:solidFill>
                  <a:srgbClr val="00FFFF"/>
                </a:solidFill>
              </a:rPr>
              <a:t>Sample Answer</a:t>
            </a:r>
            <a:endParaRPr lang="en-GB" dirty="0">
              <a:solidFill>
                <a:srgbClr val="00FFFF"/>
              </a:solidFill>
            </a:endParaRPr>
          </a:p>
        </p:txBody>
      </p:sp>
      <p:sp>
        <p:nvSpPr>
          <p:cNvPr id="3" name="Content Placeholder 2"/>
          <p:cNvSpPr>
            <a:spLocks noGrp="1"/>
          </p:cNvSpPr>
          <p:nvPr>
            <p:ph idx="1"/>
          </p:nvPr>
        </p:nvSpPr>
        <p:spPr>
          <a:xfrm>
            <a:off x="107504" y="476672"/>
            <a:ext cx="9036496" cy="6381328"/>
          </a:xfrm>
        </p:spPr>
        <p:txBody>
          <a:bodyPr>
            <a:normAutofit fontScale="70000" lnSpcReduction="20000"/>
          </a:bodyPr>
          <a:lstStyle/>
          <a:p>
            <a:pPr marL="0" indent="0">
              <a:buNone/>
            </a:pPr>
            <a:r>
              <a:rPr lang="en-GB" i="1" dirty="0">
                <a:solidFill>
                  <a:srgbClr val="00FFFF"/>
                </a:solidFill>
              </a:rPr>
              <a:t>There was a need for management of housing in Edinburgh as in the past Leith was a major port with many industries. The houses had been built quickly alongside the industries to provide homes for the workers.  </a:t>
            </a:r>
          </a:p>
          <a:p>
            <a:pPr marL="0" indent="0">
              <a:buNone/>
            </a:pPr>
            <a:r>
              <a:rPr lang="en-GB" i="1" dirty="0">
                <a:solidFill>
                  <a:srgbClr val="00FFFF"/>
                </a:solidFill>
              </a:rPr>
              <a:t>In the past ten years, large areas of the port and the wider area of Leith became derelict with buildings left to fall into disrepair. The houses that remained were substandard. The city decided to implement strategies to regenerate Leith to attract people back to the area. This meant high-rise flats were built and some of the old tenement blocks were renovated into high-end apartments. </a:t>
            </a:r>
          </a:p>
          <a:p>
            <a:pPr marL="0" indent="0">
              <a:buNone/>
            </a:pPr>
            <a:r>
              <a:rPr lang="en-GB" i="1" dirty="0" smtClean="0">
                <a:solidFill>
                  <a:srgbClr val="00FFFF"/>
                </a:solidFill>
              </a:rPr>
              <a:t>Mumbai </a:t>
            </a:r>
            <a:r>
              <a:rPr lang="en-GB" i="1" dirty="0">
                <a:solidFill>
                  <a:srgbClr val="00FFFF"/>
                </a:solidFill>
              </a:rPr>
              <a:t>has grown quickly and many people live in shanty housing, </a:t>
            </a:r>
            <a:r>
              <a:rPr lang="en-GB" i="1" dirty="0" err="1">
                <a:solidFill>
                  <a:srgbClr val="00FFFF"/>
                </a:solidFill>
              </a:rPr>
              <a:t>eg</a:t>
            </a:r>
            <a:r>
              <a:rPr lang="en-GB" i="1" dirty="0">
                <a:solidFill>
                  <a:srgbClr val="00FFFF"/>
                </a:solidFill>
              </a:rPr>
              <a:t> slums like </a:t>
            </a:r>
            <a:r>
              <a:rPr lang="en-GB" i="1" dirty="0" err="1">
                <a:solidFill>
                  <a:srgbClr val="00FFFF"/>
                </a:solidFill>
              </a:rPr>
              <a:t>Dharavi</a:t>
            </a:r>
            <a:r>
              <a:rPr lang="en-GB" i="1" dirty="0">
                <a:solidFill>
                  <a:srgbClr val="00FFFF"/>
                </a:solidFill>
              </a:rPr>
              <a:t>. Slums give the Mumbai authorities many problems. The living conditions are very poor, creating high levels of disease and high crime-rates are a problem.  </a:t>
            </a:r>
          </a:p>
          <a:p>
            <a:pPr marL="0" indent="0">
              <a:buNone/>
            </a:pPr>
            <a:r>
              <a:rPr lang="en-GB" i="1" dirty="0" smtClean="0">
                <a:solidFill>
                  <a:srgbClr val="00FFFF"/>
                </a:solidFill>
              </a:rPr>
              <a:t>The </a:t>
            </a:r>
            <a:r>
              <a:rPr lang="en-GB" i="1" dirty="0">
                <a:solidFill>
                  <a:srgbClr val="00FFFF"/>
                </a:solidFill>
              </a:rPr>
              <a:t>city has tried to clear many of the shanty areas by evicting people and bulldozing houses. This failed because the people just build elsewhere in the city.  </a:t>
            </a:r>
          </a:p>
          <a:p>
            <a:pPr marL="0" indent="0">
              <a:buNone/>
            </a:pPr>
            <a:r>
              <a:rPr lang="en-GB" i="1" dirty="0">
                <a:solidFill>
                  <a:srgbClr val="00FFFF"/>
                </a:solidFill>
              </a:rPr>
              <a:t>People have been relocated to safer areas, like high-rise buildings, with basic amenities supplied. But people often resist this move because they would be too far from their work. </a:t>
            </a:r>
          </a:p>
          <a:p>
            <a:endParaRPr lang="en-GB" i="1" dirty="0"/>
          </a:p>
        </p:txBody>
      </p:sp>
    </p:spTree>
    <p:extLst>
      <p:ext uri="{BB962C8B-B14F-4D97-AF65-F5344CB8AC3E}">
        <p14:creationId xmlns:p14="http://schemas.microsoft.com/office/powerpoint/2010/main" xmlns="" val="37614013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Attempts to solve housing </a:t>
            </a:r>
            <a:r>
              <a:rPr lang="en-GB" dirty="0" smtClean="0"/>
              <a:t>problems</a:t>
            </a:r>
            <a:endParaRPr lang="en-GB"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marL="0" indent="0">
              <a:buNone/>
            </a:pPr>
            <a:r>
              <a:rPr lang="en-GB" b="1" i="1" dirty="0" smtClean="0"/>
              <a:t>Site </a:t>
            </a:r>
            <a:r>
              <a:rPr lang="en-GB" b="1" i="1" dirty="0"/>
              <a:t>and service </a:t>
            </a:r>
            <a:r>
              <a:rPr lang="en-GB" b="1" i="1" dirty="0" smtClean="0"/>
              <a:t>schemes</a:t>
            </a:r>
          </a:p>
          <a:p>
            <a:pPr marL="0" indent="0">
              <a:buNone/>
            </a:pPr>
            <a:endParaRPr lang="en-GB" b="1" i="1" dirty="0" smtClean="0"/>
          </a:p>
          <a:p>
            <a:pPr marL="0" indent="0">
              <a:buNone/>
            </a:pPr>
            <a:r>
              <a:rPr lang="en-GB" dirty="0" smtClean="0"/>
              <a:t>Popular </a:t>
            </a:r>
            <a:r>
              <a:rPr lang="en-GB" dirty="0"/>
              <a:t>in India and Brazil. This is a scheme whereby the government will provide a site (a small concrete 'hut') and basic amenities such as water and sewer facilities. The migrant is given rights of ownership and then expected to complete the work at his or her expense. This is often done as a cooperative between groups of migrants. In other situations, the authorities just provide the plot and building materials for the migrants to construct their own homes.</a:t>
            </a:r>
          </a:p>
          <a:p>
            <a:pPr marL="0" indent="0">
              <a:buNone/>
            </a:pPr>
            <a:r>
              <a:rPr lang="en-GB" dirty="0"/>
              <a:t>These schemes are relatively cheap and give the migrants a sense of control over their future. They also encourage community spirit.</a:t>
            </a:r>
          </a:p>
          <a:p>
            <a:pPr marL="0" indent="0">
              <a:buNone/>
            </a:pPr>
            <a:endParaRPr lang="en-GB" b="1" dirty="0"/>
          </a:p>
        </p:txBody>
      </p:sp>
    </p:spTree>
    <p:extLst>
      <p:ext uri="{BB962C8B-B14F-4D97-AF65-F5344CB8AC3E}">
        <p14:creationId xmlns:p14="http://schemas.microsoft.com/office/powerpoint/2010/main" xmlns="" val="25054189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Rehabilitation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An </a:t>
            </a:r>
            <a:r>
              <a:rPr lang="en-GB" dirty="0"/>
              <a:t>alternative to this scheme is to provide the residents of shanty towns with the materials to improve their existing shelters. Residents are also encouraged to set up community schemes to improve education and medical services. Residents may also be given rights of ownership whilst local authorities come in and provide electricity, water and sewerage disposal. This has been tried in Bolivia and Pakistan</a:t>
            </a:r>
            <a:r>
              <a:rPr lang="en-GB" dirty="0" smtClean="0"/>
              <a:t>.</a:t>
            </a:r>
          </a:p>
          <a:p>
            <a:pPr marL="0" indent="0">
              <a:buNone/>
            </a:pPr>
            <a:endParaRPr lang="en-GB" dirty="0"/>
          </a:p>
          <a:p>
            <a:pPr marL="0" indent="0">
              <a:buNone/>
            </a:pPr>
            <a:r>
              <a:rPr lang="en-GB" dirty="0"/>
              <a:t>It is a cheaper option than the site and service schemes but simply hides the real problems. The germs may not have been removed, the land still unsuitable and the water/sewer system still not adequate.</a:t>
            </a:r>
          </a:p>
          <a:p>
            <a:pPr marL="0" indent="0">
              <a:buNone/>
            </a:pPr>
            <a:endParaRPr lang="en-GB" b="1" dirty="0"/>
          </a:p>
        </p:txBody>
      </p:sp>
    </p:spTree>
    <p:extLst>
      <p:ext uri="{BB962C8B-B14F-4D97-AF65-F5344CB8AC3E}">
        <p14:creationId xmlns:p14="http://schemas.microsoft.com/office/powerpoint/2010/main" xmlns="" val="382340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dirty="0" smtClean="0"/>
              <a:t>Urban Models</a:t>
            </a:r>
            <a:endParaRPr lang="en-GB" altLang="en-US" dirty="0" smtClean="0"/>
          </a:p>
        </p:txBody>
      </p:sp>
      <p:sp>
        <p:nvSpPr>
          <p:cNvPr id="19459" name="Content Placeholder 2"/>
          <p:cNvSpPr>
            <a:spLocks noGrp="1"/>
          </p:cNvSpPr>
          <p:nvPr>
            <p:ph idx="1"/>
          </p:nvPr>
        </p:nvSpPr>
        <p:spPr/>
        <p:txBody>
          <a:bodyPr/>
          <a:lstStyle/>
          <a:p>
            <a:r>
              <a:rPr lang="en-GB" altLang="en-US" dirty="0" smtClean="0"/>
              <a:t>Geographers have put together models of land use to show how a 'typical' city is laid out</a:t>
            </a:r>
          </a:p>
        </p:txBody>
      </p:sp>
    </p:spTree>
    <p:extLst>
      <p:ext uri="{BB962C8B-B14F-4D97-AF65-F5344CB8AC3E}">
        <p14:creationId xmlns:p14="http://schemas.microsoft.com/office/powerpoint/2010/main" xmlns="" val="34432092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Housing </a:t>
            </a:r>
            <a:r>
              <a:rPr lang="en-GB" i="1" dirty="0" smtClean="0"/>
              <a:t>Developments</a:t>
            </a:r>
            <a:endParaRPr lang="en-GB" dirty="0"/>
          </a:p>
        </p:txBody>
      </p:sp>
      <p:sp>
        <p:nvSpPr>
          <p:cNvPr id="3" name="Content Placeholder 2"/>
          <p:cNvSpPr>
            <a:spLocks noGrp="1"/>
          </p:cNvSpPr>
          <p:nvPr>
            <p:ph idx="1"/>
          </p:nvPr>
        </p:nvSpPr>
        <p:spPr>
          <a:xfrm>
            <a:off x="457200" y="1268760"/>
            <a:ext cx="8229600" cy="5472608"/>
          </a:xfrm>
        </p:spPr>
        <p:txBody>
          <a:bodyPr>
            <a:normAutofit fontScale="55000" lnSpcReduction="20000"/>
          </a:bodyPr>
          <a:lstStyle/>
          <a:p>
            <a:pPr marL="0" indent="0">
              <a:buNone/>
            </a:pPr>
            <a:r>
              <a:rPr lang="en-GB" dirty="0" smtClean="0"/>
              <a:t>Some </a:t>
            </a:r>
            <a:r>
              <a:rPr lang="en-GB" dirty="0"/>
              <a:t>countries</a:t>
            </a:r>
            <a:r>
              <a:rPr lang="en-GB" dirty="0" smtClean="0"/>
              <a:t>, such </a:t>
            </a:r>
            <a:r>
              <a:rPr lang="en-GB" dirty="0"/>
              <a:t>as Singapore, have embarked upon massive re-housing programmes, </a:t>
            </a:r>
            <a:r>
              <a:rPr lang="en-GB" dirty="0" smtClean="0"/>
              <a:t>resulting in </a:t>
            </a:r>
            <a:r>
              <a:rPr lang="en-GB" dirty="0"/>
              <a:t>high-rise estates. Large areas of shanty towns were cleared, tower blocks built and the shanty town residents re-housed</a:t>
            </a:r>
            <a:r>
              <a:rPr lang="en-GB" dirty="0" smtClean="0"/>
              <a:t>.</a:t>
            </a:r>
          </a:p>
          <a:p>
            <a:pPr marL="0" indent="0">
              <a:buNone/>
            </a:pPr>
            <a:endParaRPr lang="en-GB" dirty="0"/>
          </a:p>
          <a:p>
            <a:pPr marL="0" indent="0">
              <a:buNone/>
            </a:pPr>
            <a:r>
              <a:rPr lang="en-GB" dirty="0"/>
              <a:t>Early apartment blocks were very similar to those found in the UK and faced many similar problems. One such problem was people using the lifts as toilets - this was stopped when lifts were made sensitive to urine and locked on the offenders. They then had to wait to be released, facing much embarrassment and a very heavy fine! Today, blocks are designed by architects and have management teams that keep them graffiti and litter free. This is helped by the strict rules enforced in Singapore, where dropping litter or selling chewing gum will result in a very heavy fine</a:t>
            </a:r>
            <a:r>
              <a:rPr lang="en-GB" dirty="0" smtClean="0"/>
              <a:t>.</a:t>
            </a:r>
          </a:p>
          <a:p>
            <a:pPr marL="0" indent="0">
              <a:buNone/>
            </a:pPr>
            <a:endParaRPr lang="en-GB" dirty="0"/>
          </a:p>
          <a:p>
            <a:pPr marL="0" indent="0">
              <a:buNone/>
            </a:pPr>
            <a:r>
              <a:rPr lang="en-GB" dirty="0"/>
              <a:t>Each housing development is designed to be self sufficient, with shops and services and employment in light industry, such as clothing. They are also located close to Singapore's highly efficient rail system - the MRT or Mass Rapid Transport. This helps reduce </a:t>
            </a:r>
            <a:r>
              <a:rPr lang="en-GB" b="1" dirty="0"/>
              <a:t>traffic congestion</a:t>
            </a:r>
            <a:r>
              <a:rPr lang="en-GB" dirty="0"/>
              <a:t>, which is further reduced by strict quotas on the number of licensed cars and regular tolls on all major roads</a:t>
            </a:r>
            <a:r>
              <a:rPr lang="en-GB" dirty="0" smtClean="0"/>
              <a:t>.</a:t>
            </a:r>
          </a:p>
          <a:p>
            <a:pPr marL="0" indent="0">
              <a:buNone/>
            </a:pPr>
            <a:endParaRPr lang="en-GB" dirty="0"/>
          </a:p>
          <a:p>
            <a:pPr marL="0" indent="0">
              <a:buNone/>
            </a:pPr>
            <a:r>
              <a:rPr lang="en-GB" dirty="0"/>
              <a:t>The housing and development board aims to provide every person with a home and has continued its building programme for the last 40 years. </a:t>
            </a:r>
          </a:p>
          <a:p>
            <a:pPr marL="0" indent="0">
              <a:buNone/>
            </a:pPr>
            <a:endParaRPr lang="en-GB" b="1" dirty="0"/>
          </a:p>
          <a:p>
            <a:endParaRPr lang="en-GB" dirty="0"/>
          </a:p>
          <a:p>
            <a:endParaRPr lang="en-GB" dirty="0"/>
          </a:p>
        </p:txBody>
      </p:sp>
    </p:spTree>
    <p:extLst>
      <p:ext uri="{BB962C8B-B14F-4D97-AF65-F5344CB8AC3E}">
        <p14:creationId xmlns:p14="http://schemas.microsoft.com/office/powerpoint/2010/main" xmlns="" val="2316395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Sewage </a:t>
            </a:r>
            <a:r>
              <a:rPr lang="en-GB" i="1" dirty="0" smtClean="0"/>
              <a:t>Rehabilitation</a:t>
            </a:r>
            <a:endParaRPr lang="en-GB" dirty="0"/>
          </a:p>
        </p:txBody>
      </p:sp>
      <p:sp>
        <p:nvSpPr>
          <p:cNvPr id="3" name="Content Placeholder 2"/>
          <p:cNvSpPr>
            <a:spLocks noGrp="1"/>
          </p:cNvSpPr>
          <p:nvPr>
            <p:ph idx="1"/>
          </p:nvPr>
        </p:nvSpPr>
        <p:spPr/>
        <p:txBody>
          <a:bodyPr/>
          <a:lstStyle/>
          <a:p>
            <a:pPr marL="0" indent="0">
              <a:buNone/>
            </a:pPr>
            <a:r>
              <a:rPr lang="en-GB" dirty="0" smtClean="0"/>
              <a:t>Several </a:t>
            </a:r>
            <a:r>
              <a:rPr lang="en-GB" dirty="0"/>
              <a:t>cities have taken on major projects to try and repair damaged water and sewerage pipes. This improves the safety and quality of the water in the city and would reduce mortality rates. The rehabilitation also goes some way to reducing the unemployment problems.</a:t>
            </a:r>
          </a:p>
          <a:p>
            <a:endParaRPr lang="en-GB" dirty="0"/>
          </a:p>
        </p:txBody>
      </p:sp>
    </p:spTree>
    <p:extLst>
      <p:ext uri="{BB962C8B-B14F-4D97-AF65-F5344CB8AC3E}">
        <p14:creationId xmlns:p14="http://schemas.microsoft.com/office/powerpoint/2010/main" xmlns="" val="3793869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5890666"/>
          </a:xfrm>
        </p:spPr>
        <p:txBody>
          <a:bodyPr>
            <a:normAutofit/>
          </a:bodyPr>
          <a:lstStyle/>
          <a:p>
            <a:r>
              <a:rPr lang="en-GB" dirty="0"/>
              <a:t/>
            </a:r>
            <a:br>
              <a:rPr lang="en-GB" dirty="0"/>
            </a:br>
            <a:r>
              <a:rPr lang="en-GB" i="1" dirty="0"/>
              <a:t>H</a:t>
            </a:r>
            <a:r>
              <a:rPr lang="en-GB" i="1" dirty="0" smtClean="0"/>
              <a:t>ow </a:t>
            </a:r>
            <a:r>
              <a:rPr lang="en-GB" i="1" dirty="0"/>
              <a:t>can Indian city developers learn from the post-war mistakes of their UK counterparts? </a:t>
            </a:r>
            <a:r>
              <a:rPr lang="en-GB" dirty="0"/>
              <a:t>	</a:t>
            </a:r>
            <a:br>
              <a:rPr lang="en-GB" dirty="0"/>
            </a:br>
            <a:endParaRPr lang="en-GB" dirty="0"/>
          </a:p>
        </p:txBody>
      </p:sp>
    </p:spTree>
    <p:extLst>
      <p:ext uri="{BB962C8B-B14F-4D97-AF65-F5344CB8AC3E}">
        <p14:creationId xmlns:p14="http://schemas.microsoft.com/office/powerpoint/2010/main" xmlns="" val="34847176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Style Question</a:t>
            </a:r>
            <a:endParaRPr lang="en-GB" dirty="0"/>
          </a:p>
        </p:txBody>
      </p:sp>
      <p:sp>
        <p:nvSpPr>
          <p:cNvPr id="3" name="Content Placeholder 2"/>
          <p:cNvSpPr>
            <a:spLocks noGrp="1"/>
          </p:cNvSpPr>
          <p:nvPr>
            <p:ph idx="1"/>
          </p:nvPr>
        </p:nvSpPr>
        <p:spPr/>
        <p:txBody>
          <a:bodyPr/>
          <a:lstStyle/>
          <a:p>
            <a:r>
              <a:rPr lang="en-GB" dirty="0" smtClean="0"/>
              <a:t>For a city in the developing world </a:t>
            </a:r>
            <a:r>
              <a:rPr lang="en-GB" b="1" dirty="0" smtClean="0"/>
              <a:t>evaluate</a:t>
            </a:r>
            <a:r>
              <a:rPr lang="en-GB" dirty="0" smtClean="0"/>
              <a:t> the success of recent changes in housing in Inner city areas.</a:t>
            </a:r>
          </a:p>
          <a:p>
            <a:pPr marL="0" indent="0" algn="r">
              <a:buNone/>
            </a:pPr>
            <a:r>
              <a:rPr lang="en-GB" dirty="0"/>
              <a:t>6</a:t>
            </a:r>
          </a:p>
        </p:txBody>
      </p:sp>
    </p:spTree>
    <p:extLst>
      <p:ext uri="{BB962C8B-B14F-4D97-AF65-F5344CB8AC3E}">
        <p14:creationId xmlns:p14="http://schemas.microsoft.com/office/powerpoint/2010/main" xmlns="" val="137311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15888"/>
            <a:ext cx="8229600" cy="635000"/>
          </a:xfrm>
        </p:spPr>
        <p:txBody>
          <a:bodyPr>
            <a:normAutofit fontScale="90000"/>
          </a:bodyPr>
          <a:lstStyle/>
          <a:p>
            <a:r>
              <a:rPr lang="en-GB" altLang="en-US" smtClean="0"/>
              <a:t>Concentric Model – Burgess </a:t>
            </a:r>
          </a:p>
        </p:txBody>
      </p:sp>
      <p:sp>
        <p:nvSpPr>
          <p:cNvPr id="20483" name="Content Placeholder 2"/>
          <p:cNvSpPr>
            <a:spLocks noGrp="1"/>
          </p:cNvSpPr>
          <p:nvPr>
            <p:ph idx="1"/>
          </p:nvPr>
        </p:nvSpPr>
        <p:spPr>
          <a:xfrm>
            <a:off x="457200" y="765175"/>
            <a:ext cx="8229600" cy="5360988"/>
          </a:xfrm>
        </p:spPr>
        <p:txBody>
          <a:bodyPr/>
          <a:lstStyle/>
          <a:p>
            <a:r>
              <a:rPr lang="en-GB" altLang="en-US" sz="2800" smtClean="0"/>
              <a:t>Land values are highest in the centre of a town or city. This is because competition is high in the central parts of the settlement. This leads to high-rise, high-density buildings being found near the </a:t>
            </a:r>
            <a:r>
              <a:rPr lang="en-GB" altLang="en-US" sz="2800" b="1" smtClean="0"/>
              <a:t>Central Business District (CBD)</a:t>
            </a:r>
            <a:r>
              <a:rPr lang="en-GB" altLang="en-US" sz="2800" smtClean="0"/>
              <a:t>, with low-density, sparse developments on the edge of the town or city.</a:t>
            </a:r>
          </a:p>
          <a:p>
            <a:endParaRPr lang="en-GB" altLang="en-US" smtClean="0"/>
          </a:p>
        </p:txBody>
      </p:sp>
      <p:pic>
        <p:nvPicPr>
          <p:cNvPr id="20484" name="Picture 7" descr="Description: The diagram shows a dartboard-like image. The centre is the CBD, then inner city (high-density, low-cost housing), then inner suburbs (medium-density housing), then outer suburbs (high cost, low-density housing)."/>
          <p:cNvPicPr>
            <a:picLocks noChangeAspect="1" noChangeArrowheads="1"/>
          </p:cNvPicPr>
          <p:nvPr/>
        </p:nvPicPr>
        <p:blipFill>
          <a:blip r:embed="rId2">
            <a:extLst>
              <a:ext uri="{28A0092B-C50C-407E-A947-70E740481C1C}">
                <a14:useLocalDpi xmlns:a14="http://schemas.microsoft.com/office/drawing/2010/main" xmlns="" val="0"/>
              </a:ext>
            </a:extLst>
          </a:blip>
          <a:srcRect l="38618"/>
          <a:stretch>
            <a:fillRect/>
          </a:stretch>
        </p:blipFill>
        <p:spPr bwMode="auto">
          <a:xfrm>
            <a:off x="1403350" y="3895725"/>
            <a:ext cx="3313113" cy="270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4" descr="Description: The diagram shows a dartboard-like image. The centre is the CBD, then inner city (high-density, low-cost housing), then inner suburbs (medium-density housing), then outer suburbs (high cost, low-density housing)."/>
          <p:cNvPicPr>
            <a:picLocks noChangeAspect="1" noChangeArrowheads="1"/>
          </p:cNvPicPr>
          <p:nvPr/>
        </p:nvPicPr>
        <p:blipFill>
          <a:blip r:embed="rId2">
            <a:extLst>
              <a:ext uri="{28A0092B-C50C-407E-A947-70E740481C1C}">
                <a14:useLocalDpi xmlns:a14="http://schemas.microsoft.com/office/drawing/2010/main" xmlns="" val="0"/>
              </a:ext>
            </a:extLst>
          </a:blip>
          <a:srcRect t="20177" r="62195"/>
          <a:stretch>
            <a:fillRect/>
          </a:stretch>
        </p:blipFill>
        <p:spPr bwMode="auto">
          <a:xfrm>
            <a:off x="5364163" y="4494213"/>
            <a:ext cx="1871662" cy="197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71535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4464</Words>
  <Application>Microsoft Office PowerPoint</Application>
  <PresentationFormat>On-screen Show (4:3)</PresentationFormat>
  <Paragraphs>655</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Urban Change</vt:lpstr>
      <vt:lpstr>Human Unit Outcomes</vt:lpstr>
      <vt:lpstr>Unit Learning Intentions</vt:lpstr>
      <vt:lpstr>Human Unit</vt:lpstr>
      <vt:lpstr>Outcome 1</vt:lpstr>
      <vt:lpstr>Slide 6</vt:lpstr>
      <vt:lpstr>WE WILL</vt:lpstr>
      <vt:lpstr>Urban Models</vt:lpstr>
      <vt:lpstr>Concentric Model – Burgess </vt:lpstr>
      <vt:lpstr>Sector Model - Hoyt</vt:lpstr>
      <vt:lpstr>Multiple Nuclei (Ullman and Harris </vt:lpstr>
      <vt:lpstr>Mann’s Model</vt:lpstr>
      <vt:lpstr>Activity</vt:lpstr>
      <vt:lpstr>Slide 14</vt:lpstr>
      <vt:lpstr>WE WILL</vt:lpstr>
      <vt:lpstr>Slide 16</vt:lpstr>
      <vt:lpstr>Slide 17</vt:lpstr>
      <vt:lpstr>The Core Area - CBD</vt:lpstr>
      <vt:lpstr>Edinburgh’s CBD</vt:lpstr>
      <vt:lpstr>Slide 20</vt:lpstr>
      <vt:lpstr>Edinburgh’s CBD</vt:lpstr>
      <vt:lpstr>Activity</vt:lpstr>
      <vt:lpstr>Problems in Edinburgh’s CBD</vt:lpstr>
      <vt:lpstr>Changes in the CBD</vt:lpstr>
      <vt:lpstr>Changes in the CBD cont…</vt:lpstr>
      <vt:lpstr>Slide 26</vt:lpstr>
      <vt:lpstr>Exam Question</vt:lpstr>
      <vt:lpstr>Slide 28</vt:lpstr>
      <vt:lpstr>Slide 29</vt:lpstr>
      <vt:lpstr>Comparison of CBDS</vt:lpstr>
      <vt:lpstr>Exam Style Question</vt:lpstr>
      <vt:lpstr>Answer</vt:lpstr>
      <vt:lpstr>WE WILL</vt:lpstr>
      <vt:lpstr>Slide 34</vt:lpstr>
      <vt:lpstr>Slide 35</vt:lpstr>
      <vt:lpstr>Edinburgh City Bypass</vt:lpstr>
      <vt:lpstr>Slide 37</vt:lpstr>
      <vt:lpstr>Slide 38</vt:lpstr>
      <vt:lpstr>Exam Style Question</vt:lpstr>
      <vt:lpstr>Exam Style Question</vt:lpstr>
      <vt:lpstr>Transport Research</vt:lpstr>
      <vt:lpstr>Sample Response</vt:lpstr>
      <vt:lpstr>Leith</vt:lpstr>
      <vt:lpstr>Slide 44</vt:lpstr>
      <vt:lpstr>Slide 45</vt:lpstr>
      <vt:lpstr>Housing Tenements</vt:lpstr>
      <vt:lpstr>Slide 47</vt:lpstr>
      <vt:lpstr>Issues in Inner City Areas</vt:lpstr>
      <vt:lpstr>Solutions</vt:lpstr>
      <vt:lpstr>Slide 50</vt:lpstr>
      <vt:lpstr>Slide 51</vt:lpstr>
      <vt:lpstr>Slide 52</vt:lpstr>
      <vt:lpstr>Modern Apartments</vt:lpstr>
      <vt:lpstr>Recent Development in Leith</vt:lpstr>
      <vt:lpstr>Slide 55</vt:lpstr>
      <vt:lpstr>Slide 56</vt:lpstr>
      <vt:lpstr>Slide 57</vt:lpstr>
      <vt:lpstr>Exam Style Question</vt:lpstr>
      <vt:lpstr>WE WILL</vt:lpstr>
      <vt:lpstr>Shanty Towns</vt:lpstr>
      <vt:lpstr>Kevin McCloud – Slumming It Ch 4 documentary 2010</vt:lpstr>
      <vt:lpstr>Slide 62</vt:lpstr>
      <vt:lpstr>Problems</vt:lpstr>
      <vt:lpstr>Collapsing Infrastructure</vt:lpstr>
      <vt:lpstr>Increasing levels of pollution</vt:lpstr>
      <vt:lpstr>Increased volume of traffic on poorly maintained roads.</vt:lpstr>
      <vt:lpstr>Inadequate housing and services.</vt:lpstr>
      <vt:lpstr>Inappropriate land</vt:lpstr>
      <vt:lpstr>Services will be non-existent or incapable of maintaining a basic standard of living</vt:lpstr>
      <vt:lpstr>Lack of employment</vt:lpstr>
      <vt:lpstr>Drugs</vt:lpstr>
      <vt:lpstr>Solutions</vt:lpstr>
      <vt:lpstr>Solutions</vt:lpstr>
      <vt:lpstr>Slide 74</vt:lpstr>
      <vt:lpstr>1 stay 3 stray</vt:lpstr>
      <vt:lpstr>Exam Style Question</vt:lpstr>
      <vt:lpstr>Sample Answer</vt:lpstr>
      <vt:lpstr>Attempts to solve housing problems</vt:lpstr>
      <vt:lpstr>Rehabilitation</vt:lpstr>
      <vt:lpstr>Housing Developments</vt:lpstr>
      <vt:lpstr>Sewage Rehabilitation</vt:lpstr>
      <vt:lpstr> How can Indian city developers learn from the post-war mistakes of their UK counterparts?   </vt:lpstr>
      <vt:lpstr>Exam Style Question</vt:lpstr>
    </vt:vector>
  </TitlesOfParts>
  <Company>Fujitsu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Lycameron</dc:creator>
  <cp:lastModifiedBy>Sean Cameron</cp:lastModifiedBy>
  <cp:revision>57</cp:revision>
  <cp:lastPrinted>2014-09-19T11:14:25Z</cp:lastPrinted>
  <dcterms:created xsi:type="dcterms:W3CDTF">2014-06-25T13:41:35Z</dcterms:created>
  <dcterms:modified xsi:type="dcterms:W3CDTF">2015-04-15T12:03:24Z</dcterms:modified>
</cp:coreProperties>
</file>